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57" r:id="rId3"/>
    <p:sldId id="263" r:id="rId4"/>
    <p:sldId id="262" r:id="rId5"/>
    <p:sldId id="261" r:id="rId6"/>
    <p:sldId id="264" r:id="rId7"/>
    <p:sldId id="265" r:id="rId8"/>
    <p:sldId id="266" r:id="rId9"/>
    <p:sldId id="259" r:id="rId10"/>
    <p:sldId id="287" r:id="rId11"/>
    <p:sldId id="288" r:id="rId12"/>
    <p:sldId id="258" r:id="rId13"/>
    <p:sldId id="260" r:id="rId14"/>
    <p:sldId id="271" r:id="rId15"/>
    <p:sldId id="272" r:id="rId16"/>
    <p:sldId id="270" r:id="rId17"/>
    <p:sldId id="289" r:id="rId18"/>
    <p:sldId id="290" r:id="rId19"/>
    <p:sldId id="291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 Gianna" initials="JG" lastIdx="1" clrIdx="0">
    <p:extLst>
      <p:ext uri="{19B8F6BF-5375-455C-9EA6-DF929625EA0E}">
        <p15:presenceInfo xmlns:p15="http://schemas.microsoft.com/office/powerpoint/2012/main" userId="315f9a1b83fc9b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553"/>
  </p:normalViewPr>
  <p:slideViewPr>
    <p:cSldViewPr snapToGrid="0" snapToObjects="1">
      <p:cViewPr varScale="1">
        <p:scale>
          <a:sx n="62" d="100"/>
          <a:sy n="62" d="100"/>
        </p:scale>
        <p:origin x="7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B940FE-3271-4019-BFFB-867A3489B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CB615DD-CAFA-4AD9-8368-D2523262D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5D5343-C8AA-4A6F-859F-84367ADF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E37369-E9CE-4071-80C1-3F1416F7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B487C8-D035-4716-8F4F-F4BFD07D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0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A9A967-4A28-4907-9EED-B4C3D8A1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A44883-54D8-473A-817F-7C71B8E52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0C60ED-ED64-423E-8877-FFABCDE0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EF853A-0508-489A-AB9C-3A055E50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5D2F2A-A4F6-4E5F-AE63-1D9B9137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5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034BBF9-369A-4979-BAE6-DC117E5EE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7251E9-C6F3-472C-8187-99224B2E6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6F4C18-0D76-41D5-AF30-AEC3FA2B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039DC2-B63F-4D17-913A-084D68DC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40BEB0-7546-4E61-B45C-C4EB3D6D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6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B8D616-CFF0-462B-9CD3-602B9F83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559DC9-DFD7-4742-AB61-824150512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C6913D-86B1-4180-9E3C-0504196D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CBB52A-A48C-41E0-B4B1-F7258968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85C913-8C7C-4AB8-BEE5-2ED94DE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3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2FDC4D-D746-4ACA-978D-BF85889A4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DCD2A3-0F5B-44F7-941C-6B86F8265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A7E62B-79F6-4689-8863-60FFC7F4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8C2293-ABB3-4CB6-B000-AA3C1997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D98BA3-3C1F-4C8B-918D-3B88569D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7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C8413-34E2-42E0-94B8-8D44DE85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3E7BE3-CEE6-4D0C-9E12-47BB4AC9A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753A7C-2F77-4C28-8D43-3CAA181A8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2DB465-5A08-433D-A1C9-358BDAFF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E1E80B-177B-436F-B881-40B775FC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785F2F-7278-4BD4-9F1B-AE852626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5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D8AE94-21A8-4C30-8AB4-0687F669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51D10D-C416-4DFD-A04F-D56B20C1C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BA0801-C6D5-49EC-B1AD-C8C346CC2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58F1A28-C552-4C1C-A28C-AAB2ACFCC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F02B4A6-F329-4AD0-AA24-868604BF4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070B4C7-EF70-476A-B40E-3B6D95DF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17E80A4-3967-42FB-B3D4-D2CFF8BA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E7D9871-4CAA-4B74-86FA-0EF0631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9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E5E2A2-3BE9-4258-B148-2E4B08D2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ECFFFC5-F306-4D15-855C-0A9CFE21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337EAC-BA96-49B2-884C-71C985FF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ABD04D-3E3D-465A-A219-6D7B7967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5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299170C-AEFE-458F-9665-650F086C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678DCD-3168-4735-A3CE-FB4E19F6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E24263-A4AD-4283-AF0D-81B69BDD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8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ACB54-5F9C-4225-B604-BF3C5846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1D31CD-08AB-488B-BBBC-FBE0B80ED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6C9DB2-D787-441F-B124-4C60ED065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0C6B6B-194A-42F5-82ED-9DBB3016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B0856F-4F88-41C5-AA37-DB3445DD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0513E4-38E7-408F-8AA0-8BE58386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7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52409-5E2D-4FD8-8551-54BC53B5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9CBCE1-926C-4E40-8F76-201102431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DD047A-BA52-40D5-940D-04C0755D7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1DB89B-F90D-4672-8770-450DDF4E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CAC943-E756-4E7A-A83A-E32531BD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2E4832-3A10-49FE-AD2D-B9644D67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8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CE7286B-1888-49A4-B2AF-F58CDDF1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AD9F34-4BCE-4FA7-B3C3-E19D7596B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4955D3-19A5-4C9F-B3FF-13FBD9F0C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6955D4-2717-4735-872D-E7BF8E6D6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F98404-A4C5-426E-BB99-4CC49AEA6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0C084A79-0704-4CCF-9D52-E80F8EEA4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77" y="1618884"/>
            <a:ext cx="9366739" cy="38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E4A37-A88D-4A44-8806-6E5E6D1D3B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03463"/>
            <a:ext cx="3273425" cy="2673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PROGRAMMA UMANISTICA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F83A044-3524-D947-BD1B-706BC83D8A3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4638714"/>
              </p:ext>
            </p:extLst>
          </p:nvPr>
        </p:nvGraphicFramePr>
        <p:xfrm>
          <a:off x="5146675" y="93663"/>
          <a:ext cx="7046295" cy="6564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134">
                  <a:extLst>
                    <a:ext uri="{9D8B030D-6E8A-4147-A177-3AD203B41FA5}">
                      <a16:colId xmlns:a16="http://schemas.microsoft.com/office/drawing/2014/main" val="3241804352"/>
                    </a:ext>
                  </a:extLst>
                </a:gridCol>
                <a:gridCol w="1521262">
                  <a:extLst>
                    <a:ext uri="{9D8B030D-6E8A-4147-A177-3AD203B41FA5}">
                      <a16:colId xmlns:a16="http://schemas.microsoft.com/office/drawing/2014/main" val="2210409648"/>
                    </a:ext>
                  </a:extLst>
                </a:gridCol>
                <a:gridCol w="4734899">
                  <a:extLst>
                    <a:ext uri="{9D8B030D-6E8A-4147-A177-3AD203B41FA5}">
                      <a16:colId xmlns:a16="http://schemas.microsoft.com/office/drawing/2014/main" val="1389537715"/>
                    </a:ext>
                  </a:extLst>
                </a:gridCol>
              </a:tblGrid>
              <a:tr h="308393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800">
                        <a:effectLst/>
                      </a:endParaRPr>
                    </a:p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1000">
                          <a:effectLst/>
                        </a:rPr>
                        <a:t>DATA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800">
                        <a:effectLst/>
                      </a:endParaRPr>
                    </a:p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1000">
                          <a:effectLst/>
                        </a:rPr>
                        <a:t>DOCENTE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800">
                        <a:effectLst/>
                      </a:endParaRPr>
                    </a:p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1000">
                          <a:effectLst/>
                        </a:rPr>
                        <a:t>ARGOMENTO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398810001"/>
                  </a:ext>
                </a:extLst>
              </a:tr>
              <a:tr h="255224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800">
                        <a:effectLst/>
                      </a:endParaRPr>
                    </a:p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12 novembre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200">
                          <a:effectLst/>
                        </a:rPr>
                        <a:t> </a:t>
                      </a:r>
                      <a:endParaRPr lang="it-IT" sz="800">
                        <a:effectLst/>
                      </a:endParaRPr>
                    </a:p>
                    <a:p>
                      <a:r>
                        <a:rPr lang="it-IT" sz="800">
                          <a:effectLst/>
                        </a:rPr>
                        <a:t>Andrea VIOZZI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800">
                        <a:effectLst/>
                      </a:endParaRPr>
                    </a:p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800">
                          <a:effectLst/>
                        </a:rPr>
                        <a:t>Federico da Montefeltro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3768561530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19 novembre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Annamaria LAURANO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800">
                          <a:effectLst/>
                        </a:rPr>
                        <a:t>Il viandante dell’Infinito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2101577715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26 novembre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Paola ANTONINI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800">
                          <a:effectLst/>
                        </a:rPr>
                        <a:t>Il Cammino di Santiago tra storia e fede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869090710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3 dicembre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Pierpaolo PICCIONI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800">
                          <a:effectLst/>
                        </a:rPr>
                        <a:t>Parole ed espressioni del dialetto ascolano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1552351357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10 dicembre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Dafne PERTICARINI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800">
                          <a:effectLst/>
                        </a:rPr>
                        <a:t>Presentazione del libro “Il sapore della vittoria”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2760751554"/>
                  </a:ext>
                </a:extLst>
              </a:tr>
              <a:tr h="255224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17 dicembre</a:t>
                      </a:r>
                    </a:p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Andrea VIOZZI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800" dirty="0">
                          <a:effectLst/>
                        </a:rPr>
                        <a:t>Il Palazzo Ducale di Urbino</a:t>
                      </a:r>
                      <a:endParaRPr lang="it-IT" sz="8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2707750143"/>
                  </a:ext>
                </a:extLst>
              </a:tr>
              <a:tr h="255224">
                <a:tc gridSpan="3"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2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</a:endParaRPr>
                    </a:p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 dirty="0">
                          <a:effectLst/>
                        </a:rPr>
                        <a:t>Vacanze di NATALE</a:t>
                      </a:r>
                      <a:endParaRPr lang="it-IT" sz="8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25792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14 gennaio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Teodorico COMPAGNONI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800">
                          <a:effectLst/>
                        </a:rPr>
                        <a:t>La confessione delle colpe e dei peccati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751652578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21 gennaio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Teodorico COMPAGNONI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800">
                          <a:effectLst/>
                        </a:rPr>
                        <a:t>I penitenziali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332107694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28 gennaio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Teodorico COMPAGNONI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800">
                          <a:effectLst/>
                        </a:rPr>
                        <a:t>La storia delle indulgenze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928422578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4 febbraio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Valerio BORZACCHINI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800">
                          <a:effectLst/>
                        </a:rPr>
                        <a:t>Il Castello di Luco dalle permanenze alle novità del restauro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1534860972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11 febbraio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Stefano PAPETTI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800">
                          <a:effectLst/>
                        </a:rPr>
                        <a:t>Il duca Federico e Piero della Francesca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4202124776"/>
                  </a:ext>
                </a:extLst>
              </a:tr>
              <a:tr h="255224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18 febbraio</a:t>
                      </a:r>
                    </a:p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Stefano PAPETTI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800">
                          <a:effectLst/>
                        </a:rPr>
                        <a:t>Il principe e i suoi studioli di Urbino e Gubbio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2095856542"/>
                  </a:ext>
                </a:extLst>
              </a:tr>
              <a:tr h="290672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800">
                        <a:effectLst/>
                      </a:endParaRPr>
                    </a:p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600">
                          <a:effectLst/>
                        </a:rPr>
                        <a:t>25 febbraio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800">
                        <a:effectLst/>
                      </a:endParaRPr>
                    </a:p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800">
                          <a:effectLst/>
                        </a:rPr>
                        <a:t>CARNEVALE</a:t>
                      </a:r>
                    </a:p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48750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4 marzo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Maria Elma GRELLI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800">
                          <a:effectLst/>
                        </a:rPr>
                        <a:t>Federico II, Ascoli e le Marche – I parte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955673339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11 marzo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Maria Elma GRELLI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Federico II, Ascoli e le Marche – II parte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1806826904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18 marzo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Giuseppe MATRICARDI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Nel 1500 una tecnologia d’avanguardia: il forno “a respiro” a Castelli d’Abruzzo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3239098030"/>
                  </a:ext>
                </a:extLst>
              </a:tr>
              <a:tr h="397013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25 marzo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Luisa Alleva MATRICARDI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Parlami di te, bella signora: la “Fiamma”, un’affascinante statuetta nella storia della manifattura Matricardi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100064811"/>
                  </a:ext>
                </a:extLst>
              </a:tr>
              <a:tr h="326118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1 aprile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Antonio D’ISIDORO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it-IT" sz="600">
                          <a:effectLst/>
                        </a:rPr>
                        <a:t>“Inferne” L’Inferno di Dante in dialetto ascolano di Guido Mosca</a:t>
                      </a:r>
                      <a:endParaRPr lang="it-IT" sz="800">
                        <a:effectLst/>
                      </a:endParaRPr>
                    </a:p>
                    <a:p>
                      <a:pPr>
                        <a:tabLst>
                          <a:tab pos="990600" algn="l"/>
                        </a:tabLst>
                      </a:pPr>
                      <a:r>
                        <a:rPr lang="it-IT" sz="600">
                          <a:effectLst/>
                        </a:rPr>
                        <a:t> I parte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1942516931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8 aprile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Augusto AGOSTINI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600">
                          <a:effectLst/>
                        </a:rPr>
                        <a:t>Truppe Corse ad Ascoli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2497946676"/>
                  </a:ext>
                </a:extLst>
              </a:tr>
              <a:tr h="255224">
                <a:tc gridSpan="3"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800">
                        <a:effectLst/>
                      </a:endParaRPr>
                    </a:p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Vacanze di PASQUA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731209"/>
                  </a:ext>
                </a:extLst>
              </a:tr>
              <a:tr h="326118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29 aprile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Antonio D’ISIDORO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</a:tabLst>
                      </a:pPr>
                      <a:r>
                        <a:rPr lang="it-IT" sz="600">
                          <a:effectLst/>
                        </a:rPr>
                        <a:t>“Inferne” L’Inferno di Dante in dialetto ascolano di Guido Mosca</a:t>
                      </a:r>
                      <a:endParaRPr lang="it-IT" sz="800">
                        <a:effectLst/>
                      </a:endParaRPr>
                    </a:p>
                    <a:p>
                      <a:pPr>
                        <a:tabLst>
                          <a:tab pos="990600" algn="l"/>
                        </a:tabLst>
                      </a:pPr>
                      <a:r>
                        <a:rPr lang="it-IT" sz="600">
                          <a:effectLst/>
                        </a:rPr>
                        <a:t>  II parte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1026730602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6 maggio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Valerio BORZACCHINI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</a:tabLst>
                      </a:pPr>
                      <a:r>
                        <a:rPr lang="it-IT" sz="600">
                          <a:effectLst/>
                        </a:rPr>
                        <a:t>Passeggiata con immagini per le stanze dei palazzi ascolani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2421894574"/>
                  </a:ext>
                </a:extLst>
              </a:tr>
              <a:tr h="219776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13 maggio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Valerio BORZACCHINI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90600" algn="l"/>
                        </a:tabLst>
                      </a:pPr>
                      <a:r>
                        <a:rPr lang="it-IT" sz="600">
                          <a:effectLst/>
                        </a:rPr>
                        <a:t>I ponti romani sul tracciato della antica Strada Salaria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3650561721"/>
                  </a:ext>
                </a:extLst>
              </a:tr>
              <a:tr h="343842">
                <a:tc>
                  <a:txBody>
                    <a:bodyPr/>
                    <a:lstStyle/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800">
                          <a:effectLst/>
                        </a:rPr>
                        <a:t>20 maggio</a:t>
                      </a:r>
                    </a:p>
                    <a:p>
                      <a:pPr algn="ctr">
                        <a:tabLst>
                          <a:tab pos="990600" algn="l"/>
                        </a:tabLst>
                      </a:pPr>
                      <a:r>
                        <a:rPr lang="it-IT" sz="6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effectLst/>
                        </a:rPr>
                        <a:t>Stefano PAPETTI</a:t>
                      </a:r>
                      <a:endParaRPr lang="it-IT" sz="8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effectLst/>
                        </a:rPr>
                        <a:t>Gli eredi di Federico</a:t>
                      </a:r>
                      <a:endParaRPr lang="it-IT" sz="8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645" marR="17645" marT="0" marB="0"/>
                </a:tc>
                <a:extLst>
                  <a:ext uri="{0D108BD9-81ED-4DB2-BD59-A6C34878D82A}">
                    <a16:rowId xmlns:a16="http://schemas.microsoft.com/office/drawing/2014/main" val="3297998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65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BEB90-732E-8440-A7C9-EC051A711F3B}"/>
              </a:ext>
            </a:extLst>
          </p:cNvPr>
          <p:cNvSpPr txBox="1">
            <a:spLocks/>
          </p:cNvSpPr>
          <p:nvPr/>
        </p:nvSpPr>
        <p:spPr>
          <a:xfrm>
            <a:off x="156662" y="2118480"/>
            <a:ext cx="3272093" cy="267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PROGRAMMA GRUPPO CURIOSI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EB90230-5AFE-0642-A048-9452B3253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464702"/>
              </p:ext>
            </p:extLst>
          </p:nvPr>
        </p:nvGraphicFramePr>
        <p:xfrm>
          <a:off x="4896690" y="82063"/>
          <a:ext cx="5536849" cy="6573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409">
                  <a:extLst>
                    <a:ext uri="{9D8B030D-6E8A-4147-A177-3AD203B41FA5}">
                      <a16:colId xmlns:a16="http://schemas.microsoft.com/office/drawing/2014/main" val="3777847930"/>
                    </a:ext>
                  </a:extLst>
                </a:gridCol>
                <a:gridCol w="581806">
                  <a:extLst>
                    <a:ext uri="{9D8B030D-6E8A-4147-A177-3AD203B41FA5}">
                      <a16:colId xmlns:a16="http://schemas.microsoft.com/office/drawing/2014/main" val="1966804380"/>
                    </a:ext>
                  </a:extLst>
                </a:gridCol>
                <a:gridCol w="3099900">
                  <a:extLst>
                    <a:ext uri="{9D8B030D-6E8A-4147-A177-3AD203B41FA5}">
                      <a16:colId xmlns:a16="http://schemas.microsoft.com/office/drawing/2014/main" val="876385471"/>
                    </a:ext>
                  </a:extLst>
                </a:gridCol>
                <a:gridCol w="1095734">
                  <a:extLst>
                    <a:ext uri="{9D8B030D-6E8A-4147-A177-3AD203B41FA5}">
                      <a16:colId xmlns:a16="http://schemas.microsoft.com/office/drawing/2014/main" val="3928742140"/>
                    </a:ext>
                  </a:extLst>
                </a:gridCol>
              </a:tblGrid>
              <a:tr h="189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600">
                          <a:effectLst/>
                        </a:rPr>
                        <a:t>DATA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Giorno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600">
                          <a:effectLst/>
                        </a:rPr>
                        <a:t>Evento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Guide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extLst>
                  <a:ext uri="{0D108BD9-81ED-4DB2-BD59-A6C34878D82A}">
                    <a16:rowId xmlns:a16="http://schemas.microsoft.com/office/drawing/2014/main" val="3488462432"/>
                  </a:ext>
                </a:extLst>
              </a:tr>
              <a:tr h="322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20 novembre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sabato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500">
                          <a:effectLst/>
                        </a:rPr>
                        <a:t>Ascoli Piceno: PRANZO Ristorante “Villa Angelini”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3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972801"/>
                  </a:ext>
                </a:extLst>
              </a:tr>
              <a:tr h="322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25 novembre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giovedì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Ascoli Piceno: Collezione ceramiche Matricardi – nuove acquisizioni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500">
                          <a:effectLst/>
                        </a:rPr>
                        <a:t>Giuseppe Matricardi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extLst>
                  <a:ext uri="{0D108BD9-81ED-4DB2-BD59-A6C34878D82A}">
                    <a16:rowId xmlns:a16="http://schemas.microsoft.com/office/drawing/2014/main" val="866825935"/>
                  </a:ext>
                </a:extLst>
              </a:tr>
              <a:tr h="23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2 dicembre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giovedì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Sede Uteap: Conosciamo l’artista - Emiliano Albani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437367"/>
                  </a:ext>
                </a:extLst>
              </a:tr>
              <a:tr h="23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9 dicembre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giovedì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Ascoli Piceno: Passeggiata intra moenia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500">
                          <a:effectLst/>
                        </a:rPr>
                        <a:t>Paola Antonini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extLst>
                  <a:ext uri="{0D108BD9-81ED-4DB2-BD59-A6C34878D82A}">
                    <a16:rowId xmlns:a16="http://schemas.microsoft.com/office/drawing/2014/main" val="3776243250"/>
                  </a:ext>
                </a:extLst>
              </a:tr>
              <a:tr h="299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16 dicembre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giovedì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Sede Uteap: GiochiAMO- insieme per divertirci 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3267710" algn="l"/>
                        </a:tabLst>
                      </a:pPr>
                      <a:r>
                        <a:rPr lang="it-IT" sz="400">
                          <a:effectLst/>
                        </a:rPr>
                        <a:t>Festa pre-natalizia con tombolata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07672"/>
                  </a:ext>
                </a:extLst>
              </a:tr>
              <a:tr h="279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400">
                          <a:effectLst/>
                        </a:rPr>
                        <a:t>Dal 23 dic.</a:t>
                      </a:r>
                      <a:endParaRPr lang="it-IT" sz="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400">
                          <a:effectLst/>
                        </a:rPr>
                        <a:t>al 9 gennaio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1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100">
                          <a:effectLst/>
                        </a:rPr>
                        <a:t> </a:t>
                      </a:r>
                      <a:endParaRPr lang="it-IT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Vacanze di NATALE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21585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13 gennaio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giovedì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Ascoli Piceno: Visita alla Cripta del Duomo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3166110" algn="ctr"/>
                          <a:tab pos="6332220" algn="r"/>
                        </a:tabLst>
                      </a:pPr>
                      <a:r>
                        <a:rPr lang="it-IT" sz="500">
                          <a:effectLst/>
                        </a:rPr>
                        <a:t>Michele Picciolo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extLst>
                  <a:ext uri="{0D108BD9-81ED-4DB2-BD59-A6C34878D82A}">
                    <a16:rowId xmlns:a16="http://schemas.microsoft.com/office/drawing/2014/main" val="203959676"/>
                  </a:ext>
                </a:extLst>
              </a:tr>
              <a:tr h="20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20 gennaio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giovedì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Ascoli Piceno: Visita alla Pinacoteca Vescovile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500">
                          <a:effectLst/>
                        </a:rPr>
                        <a:t>Michele Picciolo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extLst>
                  <a:ext uri="{0D108BD9-81ED-4DB2-BD59-A6C34878D82A}">
                    <a16:rowId xmlns:a16="http://schemas.microsoft.com/office/drawing/2014/main" val="1921435524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3 febbraio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giovedì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 dirty="0">
                          <a:effectLst/>
                        </a:rPr>
                        <a:t>Ascoli Piceno: Museo dei Piceni BIM Tronto</a:t>
                      </a:r>
                      <a:endParaRPr lang="it-IT" sz="5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5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extLst>
                  <a:ext uri="{0D108BD9-81ED-4DB2-BD59-A6C34878D82A}">
                    <a16:rowId xmlns:a16="http://schemas.microsoft.com/office/drawing/2014/main" val="1492615311"/>
                  </a:ext>
                </a:extLst>
              </a:tr>
              <a:tr h="230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17 febbraio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giovedì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Sede Uteap: GiochiAMO- insieme per divertirci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581816"/>
                  </a:ext>
                </a:extLst>
              </a:tr>
              <a:tr h="329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3 marzo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giovedì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Sede Uteap: “Sestieri all’erta!” -  La Quintana raccontata per immagini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036320" algn="l"/>
                          <a:tab pos="3166110" algn="ctr"/>
                          <a:tab pos="6332220" algn="r"/>
                        </a:tabLst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1036320" algn="l"/>
                          <a:tab pos="3166110" algn="ctr"/>
                          <a:tab pos="6332220" algn="r"/>
                        </a:tabLst>
                      </a:pPr>
                      <a:r>
                        <a:rPr lang="it-IT" sz="500">
                          <a:effectLst/>
                        </a:rPr>
                        <a:t>Raniero Isopi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extLst>
                  <a:ext uri="{0D108BD9-81ED-4DB2-BD59-A6C34878D82A}">
                    <a16:rowId xmlns:a16="http://schemas.microsoft.com/office/drawing/2014/main" val="2353167594"/>
                  </a:ext>
                </a:extLst>
              </a:tr>
              <a:tr h="244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17 marzo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giovedì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">
                          <a:effectLst/>
                        </a:rPr>
                        <a:t> </a:t>
                      </a:r>
                      <a:endParaRPr lang="it-IT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Sede Uteap: GiochiAMO- insieme per divertirci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31205"/>
                  </a:ext>
                </a:extLst>
              </a:tr>
              <a:tr h="20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24 marzo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giovedì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Ascoli Piceno: Il Circolo Cittadino dopo il restauro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Valerio Borzacchini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extLst>
                  <a:ext uri="{0D108BD9-81ED-4DB2-BD59-A6C34878D82A}">
                    <a16:rowId xmlns:a16="http://schemas.microsoft.com/office/drawing/2014/main" val="3320588350"/>
                  </a:ext>
                </a:extLst>
              </a:tr>
              <a:tr h="329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31 marzo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giovedì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 dirty="0">
                          <a:effectLst/>
                        </a:rPr>
                        <a:t>Ascoli Piceno: Forte Malatesta- Mostra "Il tempo, lo sbaglio: Gino De Dominicis" e "Omaggio a Cecco"</a:t>
                      </a:r>
                      <a:endParaRPr lang="it-IT" sz="5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Stefano Papetti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extLst>
                  <a:ext uri="{0D108BD9-81ED-4DB2-BD59-A6C34878D82A}">
                    <a16:rowId xmlns:a16="http://schemas.microsoft.com/office/drawing/2014/main" val="3120072114"/>
                  </a:ext>
                </a:extLst>
              </a:tr>
              <a:tr h="329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7 aprile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giovedì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Ascoli Piceno: Giardino Comunale di C.so Vittorio Emanuele dopo il restauro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extLst>
                  <a:ext uri="{0D108BD9-81ED-4DB2-BD59-A6C34878D82A}">
                    <a16:rowId xmlns:a16="http://schemas.microsoft.com/office/drawing/2014/main" val="1341272662"/>
                  </a:ext>
                </a:extLst>
              </a:tr>
              <a:tr h="231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1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990600" algn="l"/>
                          <a:tab pos="3166110" algn="ctr"/>
                          <a:tab pos="6332220" algn="r"/>
                        </a:tabLst>
                      </a:pPr>
                      <a:r>
                        <a:rPr lang="it-IT" sz="1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100">
                          <a:effectLst/>
                        </a:rPr>
                        <a:t> </a:t>
                      </a:r>
                      <a:endParaRPr lang="it-IT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Vacanze di PASQUA</a:t>
                      </a:r>
                    </a:p>
                    <a:p>
                      <a:pPr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1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57679"/>
                  </a:ext>
                </a:extLst>
              </a:tr>
              <a:tr h="368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23-24 aprile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400">
                          <a:effectLst/>
                        </a:rPr>
                        <a:t>Sabato e domenica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">
                          <a:effectLst/>
                        </a:rPr>
                        <a:t> </a:t>
                      </a:r>
                      <a:endParaRPr lang="it-IT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MANTOVA: visita della città e piccola Crociera sul Mincio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Stefano Papetti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extLst>
                  <a:ext uri="{0D108BD9-81ED-4DB2-BD59-A6C34878D82A}">
                    <a16:rowId xmlns:a16="http://schemas.microsoft.com/office/drawing/2014/main" val="4141330149"/>
                  </a:ext>
                </a:extLst>
              </a:tr>
              <a:tr h="20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5 maggio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giovedì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Sede Uteap: GiochiAMO- insieme per divertirci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446357"/>
                  </a:ext>
                </a:extLst>
              </a:tr>
              <a:tr h="16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? 14 maggio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sabato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LAGO TRASIMENO: crociera a Isola Maggiore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extLst>
                  <a:ext uri="{0D108BD9-81ED-4DB2-BD59-A6C34878D82A}">
                    <a16:rowId xmlns:a16="http://schemas.microsoft.com/office/drawing/2014/main" val="1054564144"/>
                  </a:ext>
                </a:extLst>
              </a:tr>
              <a:tr h="399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100">
                          <a:effectLst/>
                        </a:rPr>
                        <a:t> </a:t>
                      </a:r>
                      <a:endParaRPr lang="it-IT" sz="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22 maggio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">
                          <a:effectLst/>
                        </a:rPr>
                        <a:t> </a:t>
                      </a:r>
                      <a:endParaRPr lang="it-IT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domenica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MONTEFORTINO città, Monte San Martino, Santuario Madonna dell’Ambro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200">
                          <a:effectLst/>
                        </a:rPr>
                        <a:t> </a:t>
                      </a:r>
                      <a:endParaRPr lang="it-IT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Maria Elma Grelli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extLst>
                  <a:ext uri="{0D108BD9-81ED-4DB2-BD59-A6C34878D82A}">
                    <a16:rowId xmlns:a16="http://schemas.microsoft.com/office/drawing/2014/main" val="2882324284"/>
                  </a:ext>
                </a:extLst>
              </a:tr>
              <a:tr h="322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? 24 maggio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mercoledì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CASTELLI visita ai forni “a respiro” 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Giuseppe Matricardi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extLst>
                  <a:ext uri="{0D108BD9-81ED-4DB2-BD59-A6C34878D82A}">
                    <a16:rowId xmlns:a16="http://schemas.microsoft.com/office/drawing/2014/main" val="1174563214"/>
                  </a:ext>
                </a:extLst>
              </a:tr>
              <a:tr h="543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28 maggio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sabato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LORETO: Mostra "Pellegrini e devoti nell' arte da Crivelli a Caravaggio"- Visita alla Basilica e Palazzo Apostolico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">
                          <a:effectLst/>
                        </a:rPr>
                        <a:t> 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">
                          <a:effectLst/>
                        </a:rPr>
                        <a:t> </a:t>
                      </a:r>
                      <a:endParaRPr lang="it-IT" sz="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Stefano Papetti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extLst>
                  <a:ext uri="{0D108BD9-81ED-4DB2-BD59-A6C34878D82A}">
                    <a16:rowId xmlns:a16="http://schemas.microsoft.com/office/drawing/2014/main" val="2174416041"/>
                  </a:ext>
                </a:extLst>
              </a:tr>
              <a:tr h="267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90600" algn="l"/>
                        </a:tabLst>
                      </a:pPr>
                      <a:r>
                        <a:rPr lang="it-IT" sz="500">
                          <a:effectLst/>
                        </a:rPr>
                        <a:t>4 giugno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>
                          <a:effectLst/>
                        </a:rPr>
                        <a:t>sabato</a:t>
                      </a:r>
                      <a:endParaRPr lang="it-IT" sz="5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500" dirty="0">
                          <a:effectLst/>
                        </a:rPr>
                        <a:t>FESTA DI CHIUSURA – pranzo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300" dirty="0">
                          <a:effectLst/>
                        </a:rPr>
                        <a:t> </a:t>
                      </a:r>
                      <a:endParaRPr lang="it-IT" sz="5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514" marR="17514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84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7478B0E-65E7-A145-9567-138270D4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900" dirty="0">
                <a:solidFill>
                  <a:srgbClr val="C00000"/>
                </a:solidFill>
                <a:latin typeface="Andale Mono" panose="020B0509000000000004" pitchFamily="49" charset="0"/>
              </a:rPr>
              <a:t>ABRUZZO SEGRETO</a:t>
            </a:r>
            <a:endParaRPr lang="it-IT" sz="6000" dirty="0">
              <a:solidFill>
                <a:srgbClr val="C00000"/>
              </a:solidFill>
              <a:latin typeface="Andale Mono" panose="020B0509000000000004" pitchFamily="49" charset="0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AAE7E8-421C-EA41-AB1A-7ECFE8FA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136" y="426132"/>
            <a:ext cx="6748580" cy="523991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it-IT" sz="5600" i="1" dirty="0"/>
              <a:t>Un itinerario nel vicino Abruzzo per visitare alcune istituzioni museali recentemente aperte al pubblico che ci consentiranno di conoscere l’arte dell’Ottocento italiano ed europeo</a:t>
            </a:r>
            <a:endParaRPr lang="it-IT" sz="3600" i="1" dirty="0"/>
          </a:p>
          <a:p>
            <a:pPr marL="0" indent="0">
              <a:buNone/>
            </a:pPr>
            <a:r>
              <a:rPr lang="it-IT" sz="7200" dirty="0"/>
              <a:t>P</a:t>
            </a:r>
            <a:r>
              <a:rPr lang="it-IT" sz="5600" dirty="0"/>
              <a:t>ROGRAMMA</a:t>
            </a:r>
          </a:p>
          <a:p>
            <a:pPr marL="0" indent="0">
              <a:buNone/>
            </a:pPr>
            <a:r>
              <a:rPr lang="it-IT" sz="5600" b="1" dirty="0"/>
              <a:t>Partenza</a:t>
            </a:r>
            <a:r>
              <a:rPr lang="it-IT" sz="5600" dirty="0"/>
              <a:t> da Ascoli Piceno (viale De Gasperi e Piazza Immacolata) ore 8,30 e arrivo a Pescara ore 10,00</a:t>
            </a:r>
          </a:p>
          <a:p>
            <a:pPr marL="0" indent="0">
              <a:buNone/>
            </a:pPr>
            <a:r>
              <a:rPr lang="it-IT" sz="5600" dirty="0"/>
              <a:t> Visita al “</a:t>
            </a:r>
            <a:r>
              <a:rPr lang="it-IT" sz="5600" b="1" dirty="0"/>
              <a:t>Museo dell’Ottocento</a:t>
            </a:r>
            <a:r>
              <a:rPr lang="it-IT" sz="5600" dirty="0"/>
              <a:t>” aperto al pubblico dal 18 settembre scorso nella ex sede della Banca d’Italia, restaurata ed allestita per ospitare la collezione di dipinti italiani e francesi dell’Ottocento, riunita in trenta anni di appassionata ricerca da Venceslao Di Persio e dalla moglie Rosanna: i capolavori della Scuola di Posillipo, le opere di Morelli, Mancini, Lega, De Nittis, Zandomeneghi in confronto con quelle dei maestri francesi della Scuola di Barbizon e di Courbet per constatare il fondamentale apporto dell’arte italiana alla nascita dell’Impressionismo,</a:t>
            </a:r>
          </a:p>
          <a:p>
            <a:pPr marL="0" indent="0" algn="ctr">
              <a:buNone/>
            </a:pPr>
            <a:r>
              <a:rPr lang="it-IT" sz="5600" i="1" dirty="0"/>
              <a:t>Pranzo a Pescara</a:t>
            </a:r>
          </a:p>
          <a:p>
            <a:pPr marL="0" indent="0">
              <a:buNone/>
            </a:pPr>
            <a:r>
              <a:rPr lang="it-IT" sz="5600" dirty="0"/>
              <a:t>Partenza per Giulianova e visita alla </a:t>
            </a:r>
            <a:r>
              <a:rPr lang="it-IT" sz="5600" b="1" dirty="0"/>
              <a:t>Casa Museo Vincenzo Bindi </a:t>
            </a:r>
            <a:r>
              <a:rPr lang="it-IT" sz="5600" dirty="0"/>
              <a:t>recentemente restaurata e riaperta al pubblico. Una suggestiva casa museo ricca di dipinti, maioliche, arredi donati alla città nel 1928 da Vincenzo Bindi, appassionato cultore della storia abruzzese e collezionista. </a:t>
            </a:r>
          </a:p>
          <a:p>
            <a:pPr marL="0" indent="0">
              <a:buNone/>
            </a:pPr>
            <a:r>
              <a:rPr lang="it-IT" sz="5600" b="1" dirty="0"/>
              <a:t> Rientro </a:t>
            </a:r>
            <a:r>
              <a:rPr lang="it-IT" sz="5600" dirty="0"/>
              <a:t>ad Ascoli Piceno previsto per ore 19/19,30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CD53A5C-5ED4-9842-9B34-E90F74FF5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589212"/>
            <a:ext cx="3932237" cy="3811588"/>
          </a:xfrm>
        </p:spPr>
        <p:txBody>
          <a:bodyPr>
            <a:normAutofit/>
          </a:bodyPr>
          <a:lstStyle/>
          <a:p>
            <a:r>
              <a:rPr lang="it-IT" b="1" dirty="0"/>
              <a:t> </a:t>
            </a:r>
          </a:p>
          <a:p>
            <a:pPr algn="ctr"/>
            <a:r>
              <a:rPr lang="it-IT" dirty="0"/>
              <a:t>DOMENICA 24 OTTOBRE 2021 </a:t>
            </a:r>
          </a:p>
          <a:p>
            <a:pPr algn="ctr"/>
            <a:r>
              <a:rPr lang="it-IT" sz="2800" dirty="0"/>
              <a:t>VISITA GUIDATA</a:t>
            </a:r>
          </a:p>
          <a:p>
            <a:pPr algn="ctr"/>
            <a:r>
              <a:rPr lang="it-IT" sz="2400" dirty="0"/>
              <a:t>Prof. Stefano Papetti</a:t>
            </a:r>
          </a:p>
        </p:txBody>
      </p:sp>
    </p:spTree>
    <p:extLst>
      <p:ext uri="{BB962C8B-B14F-4D97-AF65-F5344CB8AC3E}">
        <p14:creationId xmlns:p14="http://schemas.microsoft.com/office/powerpoint/2010/main" val="3938031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7E5BD1F-D3D7-0547-B15C-E4C53FAF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665" y="1187532"/>
            <a:ext cx="9597860" cy="676662"/>
          </a:xfrm>
        </p:spPr>
        <p:txBody>
          <a:bodyPr>
            <a:noAutofit/>
          </a:bodyPr>
          <a:lstStyle/>
          <a:p>
            <a:pPr algn="ctr"/>
            <a:r>
              <a:rPr lang="it-IT" sz="2800" dirty="0">
                <a:solidFill>
                  <a:srgbClr val="C00000"/>
                </a:solidFill>
              </a:rPr>
              <a:t>Museo dell’Ottocento e Casa Museo V. Bindi</a:t>
            </a:r>
          </a:p>
        </p:txBody>
      </p:sp>
      <p:pic>
        <p:nvPicPr>
          <p:cNvPr id="9" name="Segnaposto contenuto 8" descr="Immagine che contiene interni, pavimento, soffitto, edificio&#10;&#10;Descrizione generata automaticamente">
            <a:extLst>
              <a:ext uri="{FF2B5EF4-FFF2-40B4-BE49-F238E27FC236}">
                <a16:creationId xmlns:a16="http://schemas.microsoft.com/office/drawing/2014/main" id="{74FE9B33-0336-3745-9F9E-BA703B13B4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pic>
        <p:nvPicPr>
          <p:cNvPr id="11" name="Segnaposto contenuto 10" descr="Immagine che contiene pavimento, interni, parete, soffitto&#10;&#10;Descrizione generata automaticamente">
            <a:extLst>
              <a:ext uri="{FF2B5EF4-FFF2-40B4-BE49-F238E27FC236}">
                <a16:creationId xmlns:a16="http://schemas.microsoft.com/office/drawing/2014/main" id="{91BB631F-0ADB-BC48-898D-9A2D2FAB62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94211"/>
            <a:ext cx="5181600" cy="3614166"/>
          </a:xfrm>
        </p:spPr>
      </p:pic>
    </p:spTree>
    <p:extLst>
      <p:ext uri="{BB962C8B-B14F-4D97-AF65-F5344CB8AC3E}">
        <p14:creationId xmlns:p14="http://schemas.microsoft.com/office/powerpoint/2010/main" val="50056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C165FF-0E58-2444-A6D3-D39AF4BE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818" y="804889"/>
            <a:ext cx="10345277" cy="1059305"/>
          </a:xfrm>
        </p:spPr>
        <p:txBody>
          <a:bodyPr/>
          <a:lstStyle/>
          <a:p>
            <a:pPr algn="ctr"/>
            <a:r>
              <a:rPr lang="it-IT" sz="2800" dirty="0">
                <a:solidFill>
                  <a:schemeClr val="accent2"/>
                </a:solidFill>
              </a:rPr>
              <a:t>MANTOVA</a:t>
            </a:r>
            <a:br>
              <a:rPr lang="it-IT" sz="2800" dirty="0">
                <a:solidFill>
                  <a:schemeClr val="accent2"/>
                </a:solidFill>
              </a:rPr>
            </a:br>
            <a:r>
              <a:rPr lang="it-IT" sz="2400" dirty="0">
                <a:solidFill>
                  <a:schemeClr val="accent2"/>
                </a:solidFill>
              </a:rPr>
              <a:t>visita guidata (</a:t>
            </a:r>
            <a:r>
              <a:rPr lang="it-IT" sz="2400" cap="none" dirty="0">
                <a:solidFill>
                  <a:schemeClr val="accent2"/>
                </a:solidFill>
              </a:rPr>
              <a:t>prof. </a:t>
            </a:r>
            <a:r>
              <a:rPr lang="it-IT" sz="2400" dirty="0">
                <a:solidFill>
                  <a:schemeClr val="accent2"/>
                </a:solidFill>
              </a:rPr>
              <a:t>Stefano Papetti)</a:t>
            </a:r>
            <a:endParaRPr lang="it-IT" sz="2800" dirty="0">
              <a:solidFill>
                <a:schemeClr val="accent2"/>
              </a:solidFill>
            </a:endParaRPr>
          </a:p>
        </p:txBody>
      </p:sp>
      <p:pic>
        <p:nvPicPr>
          <p:cNvPr id="5" name="Segnaposto contenuto 4" descr="Risultati immagini per MANTOVA foto">
            <a:extLst>
              <a:ext uri="{FF2B5EF4-FFF2-40B4-BE49-F238E27FC236}">
                <a16:creationId xmlns:a16="http://schemas.microsoft.com/office/drawing/2014/main" id="{BC2DB8F6-FD0F-5240-992C-569CA295B75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1" y="2307639"/>
            <a:ext cx="4572000" cy="30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09FC21-FA9D-FB44-864B-4D1EDB3E5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8591" y="1886716"/>
            <a:ext cx="6654548" cy="3940647"/>
          </a:xfrm>
        </p:spPr>
        <p:txBody>
          <a:bodyPr>
            <a:noAutofit/>
          </a:bodyPr>
          <a:lstStyle/>
          <a:p>
            <a:pPr algn="just"/>
            <a:r>
              <a:rPr lang="it-IT" sz="1600" b="1" u="sng" dirty="0">
                <a:latin typeface="Merriweather" pitchFamily="2" charset="77"/>
              </a:rPr>
              <a:t>Sabato </a:t>
            </a:r>
          </a:p>
          <a:p>
            <a:pPr algn="just"/>
            <a:r>
              <a:rPr lang="it-IT" sz="1600" b="1" dirty="0">
                <a:latin typeface="Merriweather" pitchFamily="2" charset="77"/>
              </a:rPr>
              <a:t>Partenza </a:t>
            </a:r>
            <a:r>
              <a:rPr lang="it-IT" sz="1600" dirty="0">
                <a:latin typeface="Merriweather" pitchFamily="2" charset="77"/>
              </a:rPr>
              <a:t>da Ascoli Piceno</a:t>
            </a:r>
          </a:p>
          <a:p>
            <a:pPr algn="just"/>
            <a:r>
              <a:rPr lang="it-IT" sz="1600" dirty="0">
                <a:latin typeface="Merriweather" pitchFamily="2" charset="77"/>
              </a:rPr>
              <a:t>ore </a:t>
            </a:r>
            <a:r>
              <a:rPr lang="it-IT" sz="1600" b="1" dirty="0">
                <a:latin typeface="Merriweather" pitchFamily="2" charset="77"/>
              </a:rPr>
              <a:t>5,40 </a:t>
            </a:r>
            <a:r>
              <a:rPr lang="it-IT" sz="1600" dirty="0">
                <a:latin typeface="Merriweather" pitchFamily="2" charset="77"/>
              </a:rPr>
              <a:t>Via Verdi (Forno Marozzi) – Rotonda P.za Giacomini</a:t>
            </a:r>
          </a:p>
          <a:p>
            <a:pPr algn="just"/>
            <a:r>
              <a:rPr lang="it-IT" sz="1600" dirty="0">
                <a:latin typeface="Merriweather" pitchFamily="2" charset="77"/>
              </a:rPr>
              <a:t>ore </a:t>
            </a:r>
            <a:r>
              <a:rPr lang="it-IT" sz="1600" b="1" dirty="0">
                <a:latin typeface="Merriweather" pitchFamily="2" charset="77"/>
              </a:rPr>
              <a:t>6,00 </a:t>
            </a:r>
            <a:r>
              <a:rPr lang="it-IT" sz="1600" dirty="0">
                <a:latin typeface="Merriweather" pitchFamily="2" charset="77"/>
              </a:rPr>
              <a:t>Piazza Immacolata - ore </a:t>
            </a:r>
            <a:r>
              <a:rPr lang="it-IT" sz="1600" b="1" dirty="0">
                <a:latin typeface="Merriweather" pitchFamily="2" charset="77"/>
              </a:rPr>
              <a:t>6,10 </a:t>
            </a:r>
            <a:r>
              <a:rPr lang="it-IT" sz="1600" dirty="0">
                <a:latin typeface="Merriweather" pitchFamily="2" charset="77"/>
              </a:rPr>
              <a:t>Monticelli (Tigre)</a:t>
            </a:r>
          </a:p>
          <a:p>
            <a:pPr lvl="0" algn="just"/>
            <a:r>
              <a:rPr lang="it-IT" sz="1600" i="1" dirty="0">
                <a:latin typeface="Merriweather" pitchFamily="2" charset="77"/>
              </a:rPr>
              <a:t>Arrivo</a:t>
            </a:r>
            <a:r>
              <a:rPr lang="it-IT" sz="1600" dirty="0">
                <a:latin typeface="Merriweather" pitchFamily="2" charset="77"/>
              </a:rPr>
              <a:t> a </a:t>
            </a:r>
            <a:r>
              <a:rPr lang="it-IT" sz="1600" b="1" dirty="0">
                <a:latin typeface="Merriweather" pitchFamily="2" charset="77"/>
              </a:rPr>
              <a:t>Mantova </a:t>
            </a:r>
            <a:r>
              <a:rPr lang="it-IT" sz="1600" dirty="0">
                <a:latin typeface="Merriweather" pitchFamily="2" charset="77"/>
              </a:rPr>
              <a:t>– sistemazione in hotel e </a:t>
            </a:r>
            <a:r>
              <a:rPr lang="it-IT" sz="1600" i="1" dirty="0">
                <a:latin typeface="Merriweather" pitchFamily="2" charset="77"/>
              </a:rPr>
              <a:t>pranzo</a:t>
            </a:r>
            <a:endParaRPr lang="it-IT" sz="1600" dirty="0">
              <a:latin typeface="Merriweather" pitchFamily="2" charset="77"/>
            </a:endParaRPr>
          </a:p>
          <a:p>
            <a:pPr lvl="0" algn="just"/>
            <a:r>
              <a:rPr lang="it-IT" sz="1600" dirty="0">
                <a:latin typeface="Merriweather" pitchFamily="2" charset="77"/>
              </a:rPr>
              <a:t>Nel pomeriggio visita al </a:t>
            </a:r>
            <a:r>
              <a:rPr lang="it-IT" sz="1600" i="1" dirty="0">
                <a:latin typeface="Merriweather" pitchFamily="2" charset="77"/>
              </a:rPr>
              <a:t>Castello di San Giorgio</a:t>
            </a:r>
            <a:r>
              <a:rPr lang="it-IT" sz="1600" dirty="0">
                <a:latin typeface="Merriweather" pitchFamily="2" charset="77"/>
              </a:rPr>
              <a:t>, sede della corte ducale e alla </a:t>
            </a:r>
            <a:r>
              <a:rPr lang="it-IT" sz="1600" i="1" dirty="0">
                <a:latin typeface="Merriweather" pitchFamily="2" charset="77"/>
              </a:rPr>
              <a:t>camera degli sposi</a:t>
            </a:r>
            <a:r>
              <a:rPr lang="it-IT" sz="1600" dirty="0">
                <a:latin typeface="Merriweather" pitchFamily="2" charset="77"/>
              </a:rPr>
              <a:t> affrescata da Mantegna.</a:t>
            </a:r>
          </a:p>
          <a:p>
            <a:pPr lvl="0" algn="just"/>
            <a:r>
              <a:rPr lang="it-IT" sz="1600" dirty="0">
                <a:latin typeface="Merriweather" pitchFamily="2" charset="77"/>
              </a:rPr>
              <a:t>Visita alla </a:t>
            </a:r>
            <a:r>
              <a:rPr lang="it-IT" sz="1600" i="1" dirty="0">
                <a:latin typeface="Merriweather" pitchFamily="2" charset="77"/>
              </a:rPr>
              <a:t>Cattedrale</a:t>
            </a:r>
            <a:r>
              <a:rPr lang="it-IT" sz="1600" dirty="0">
                <a:latin typeface="Merriweather" pitchFamily="2" charset="77"/>
              </a:rPr>
              <a:t> di Mantova progettata da Giulio Romano</a:t>
            </a:r>
          </a:p>
          <a:p>
            <a:pPr lvl="0" algn="just"/>
            <a:r>
              <a:rPr lang="it-IT" sz="1600" i="1" dirty="0">
                <a:latin typeface="Merriweather" pitchFamily="2" charset="77"/>
              </a:rPr>
              <a:t>Cena </a:t>
            </a:r>
            <a:r>
              <a:rPr lang="it-IT" sz="1600" dirty="0">
                <a:latin typeface="Merriweather" pitchFamily="2" charset="77"/>
              </a:rPr>
              <a:t>e pernottamento</a:t>
            </a:r>
            <a:r>
              <a:rPr lang="it-IT" sz="1600" b="1" dirty="0">
                <a:latin typeface="Merriweather" pitchFamily="2" charset="77"/>
              </a:rPr>
              <a:t> </a:t>
            </a:r>
            <a:r>
              <a:rPr lang="it-IT" sz="1600" dirty="0">
                <a:latin typeface="Merriweather" pitchFamily="2" charset="77"/>
              </a:rPr>
              <a:t>in hotel</a:t>
            </a:r>
          </a:p>
        </p:txBody>
      </p:sp>
    </p:spTree>
    <p:extLst>
      <p:ext uri="{BB962C8B-B14F-4D97-AF65-F5344CB8AC3E}">
        <p14:creationId xmlns:p14="http://schemas.microsoft.com/office/powerpoint/2010/main" val="2127755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9300AB05-7366-444C-A649-43F07F58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chemeClr val="accent2"/>
                </a:solidFill>
              </a:rPr>
              <a:t>Programma MANTOVA</a:t>
            </a:r>
            <a:br>
              <a:rPr lang="it-IT" sz="2800" dirty="0">
                <a:solidFill>
                  <a:schemeClr val="accent2"/>
                </a:solidFill>
              </a:rPr>
            </a:br>
            <a:r>
              <a:rPr lang="it-IT" sz="2800" dirty="0">
                <a:solidFill>
                  <a:schemeClr val="accent2"/>
                </a:solidFill>
              </a:rPr>
              <a:t>                       visita guidata (</a:t>
            </a:r>
            <a:r>
              <a:rPr lang="it-IT" sz="2800" cap="none" dirty="0">
                <a:solidFill>
                  <a:schemeClr val="accent2"/>
                </a:solidFill>
              </a:rPr>
              <a:t>prof. </a:t>
            </a:r>
            <a:r>
              <a:rPr lang="it-IT" sz="2800" dirty="0">
                <a:solidFill>
                  <a:schemeClr val="accent2"/>
                </a:solidFill>
              </a:rPr>
              <a:t>Stefano Papetti)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950744-504B-074F-ACFF-977F96B64D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u="sng" dirty="0">
                <a:latin typeface="Merriweather" pitchFamily="2" charset="77"/>
              </a:rPr>
              <a:t>Domenica </a:t>
            </a:r>
          </a:p>
          <a:p>
            <a:r>
              <a:rPr lang="it-IT" dirty="0">
                <a:latin typeface="Merriweather" pitchFamily="2" charset="77"/>
              </a:rPr>
              <a:t>Dopo la</a:t>
            </a:r>
            <a:r>
              <a:rPr lang="it-IT" i="1" dirty="0">
                <a:latin typeface="Merriweather" pitchFamily="2" charset="77"/>
              </a:rPr>
              <a:t> prima colazione </a:t>
            </a:r>
            <a:r>
              <a:rPr lang="it-IT" dirty="0">
                <a:latin typeface="Merriweather" pitchFamily="2" charset="77"/>
              </a:rPr>
              <a:t>escursione naturalistica nei laghi di Mantova con </a:t>
            </a:r>
            <a:r>
              <a:rPr lang="it-IT" b="1" i="1" dirty="0">
                <a:latin typeface="Merriweather" pitchFamily="2" charset="77"/>
              </a:rPr>
              <a:t>crociera sul Mincio</a:t>
            </a:r>
            <a:r>
              <a:rPr lang="it-IT" dirty="0">
                <a:latin typeface="Merriweather" pitchFamily="2" charset="77"/>
              </a:rPr>
              <a:t>; prima del pranzo visita alle </a:t>
            </a:r>
            <a:r>
              <a:rPr lang="it-IT" i="1" dirty="0">
                <a:latin typeface="Merriweather" pitchFamily="2" charset="77"/>
              </a:rPr>
              <a:t>Chiese di Sant’Andrea</a:t>
            </a:r>
            <a:r>
              <a:rPr lang="it-IT" dirty="0">
                <a:latin typeface="Merriweather" pitchFamily="2" charset="77"/>
              </a:rPr>
              <a:t> e di </a:t>
            </a:r>
            <a:r>
              <a:rPr lang="it-IT" i="1" dirty="0">
                <a:latin typeface="Merriweather" pitchFamily="2" charset="77"/>
              </a:rPr>
              <a:t>San Sebastiano</a:t>
            </a:r>
            <a:r>
              <a:rPr lang="it-IT" dirty="0">
                <a:latin typeface="Merriweather" pitchFamily="2" charset="77"/>
              </a:rPr>
              <a:t> progettate da Leon Battista Alberti</a:t>
            </a:r>
          </a:p>
          <a:p>
            <a:pPr lvl="0"/>
            <a:r>
              <a:rPr lang="it-IT" i="1" dirty="0">
                <a:latin typeface="Merriweather" pitchFamily="2" charset="77"/>
              </a:rPr>
              <a:t>Pranzo</a:t>
            </a:r>
            <a:r>
              <a:rPr lang="it-IT" dirty="0">
                <a:latin typeface="Merriweather" pitchFamily="2" charset="77"/>
              </a:rPr>
              <a:t> </a:t>
            </a:r>
          </a:p>
          <a:p>
            <a:pPr lvl="0"/>
            <a:r>
              <a:rPr lang="it-IT" dirty="0">
                <a:latin typeface="Merriweather" pitchFamily="2" charset="77"/>
              </a:rPr>
              <a:t>Nel primo pomeriggio visita a </a:t>
            </a:r>
            <a:r>
              <a:rPr lang="it-IT" i="1" dirty="0">
                <a:latin typeface="Merriweather" pitchFamily="2" charset="77"/>
              </a:rPr>
              <a:t>Palazzo Te</a:t>
            </a:r>
            <a:r>
              <a:rPr lang="it-IT" dirty="0">
                <a:latin typeface="Merriweather" pitchFamily="2" charset="77"/>
              </a:rPr>
              <a:t>, la sontuosa residenza progettata e decorata da Giulio Romano.</a:t>
            </a:r>
          </a:p>
          <a:p>
            <a:pPr lvl="0"/>
            <a:r>
              <a:rPr lang="it-IT" b="1" dirty="0">
                <a:latin typeface="Merriweather" pitchFamily="2" charset="77"/>
              </a:rPr>
              <a:t>Partenza</a:t>
            </a:r>
            <a:r>
              <a:rPr lang="it-IT" dirty="0">
                <a:latin typeface="Merriweather" pitchFamily="2" charset="77"/>
              </a:rPr>
              <a:t> per il </a:t>
            </a:r>
            <a:r>
              <a:rPr lang="it-IT" i="1" dirty="0">
                <a:latin typeface="Merriweather" pitchFamily="2" charset="77"/>
              </a:rPr>
              <a:t>rientro</a:t>
            </a:r>
            <a:r>
              <a:rPr lang="it-IT" dirty="0">
                <a:latin typeface="Merriweather" pitchFamily="2" charset="77"/>
              </a:rPr>
              <a:t> ad Ascoli P., </a:t>
            </a:r>
            <a:r>
              <a:rPr lang="it-IT" i="1" dirty="0">
                <a:latin typeface="Merriweather" pitchFamily="2" charset="77"/>
              </a:rPr>
              <a:t>cena libera</a:t>
            </a:r>
            <a:r>
              <a:rPr lang="it-IT" dirty="0">
                <a:latin typeface="Merriweather" pitchFamily="2" charset="77"/>
              </a:rPr>
              <a:t> lungo il percorso.</a:t>
            </a:r>
          </a:p>
        </p:txBody>
      </p:sp>
      <p:pic>
        <p:nvPicPr>
          <p:cNvPr id="5" name="Segnaposto contenuto 4" descr="Risultati immagini per MANTOVA foto">
            <a:extLst>
              <a:ext uri="{FF2B5EF4-FFF2-40B4-BE49-F238E27FC236}">
                <a16:creationId xmlns:a16="http://schemas.microsoft.com/office/drawing/2014/main" id="{F00B9DFB-B593-E246-BA10-0B5FE19C05C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4800" y="2420144"/>
            <a:ext cx="4216400" cy="31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716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1B32C4-B2D1-4141-9956-02A5B408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808" y="964444"/>
            <a:ext cx="4956047" cy="9279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Mini </a:t>
            </a:r>
            <a:r>
              <a:rPr lang="en-US" sz="2800" dirty="0" err="1">
                <a:solidFill>
                  <a:schemeClr val="accent2"/>
                </a:solidFill>
              </a:rPr>
              <a:t>Crociera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sul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Mincio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0AF24B-96AA-C241-AA26-6C568AADE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98" y="2273609"/>
            <a:ext cx="5486012" cy="14658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Le prime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attrazioni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che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potete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ammirare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dall’acqua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sono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 il </a:t>
            </a:r>
            <a:r>
              <a:rPr lang="en-US" sz="1400" b="1" dirty="0" err="1">
                <a:solidFill>
                  <a:srgbClr val="313131"/>
                </a:solidFill>
                <a:latin typeface="Merriweather" pitchFamily="2" charset="77"/>
              </a:rPr>
              <a:t>ponte</a:t>
            </a:r>
            <a:r>
              <a:rPr lang="en-US" sz="1400" b="1" dirty="0">
                <a:solidFill>
                  <a:srgbClr val="313131"/>
                </a:solidFill>
                <a:latin typeface="Merriweather" pitchFamily="2" charset="77"/>
              </a:rPr>
              <a:t> ed il Castello di San Giorgio.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Il Ponte di San Giorgio 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è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 un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ponte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 ad arco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che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 divide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i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 due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laghi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bassi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 di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Mantova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, il </a:t>
            </a:r>
            <a:r>
              <a:rPr lang="en-US" sz="1400" i="1" dirty="0">
                <a:solidFill>
                  <a:srgbClr val="313131"/>
                </a:solidFill>
                <a:latin typeface="Merriweather" pitchFamily="2" charset="77"/>
              </a:rPr>
              <a:t>Lago di Mezzo 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e il </a:t>
            </a:r>
            <a:r>
              <a:rPr lang="en-US" sz="1400" i="1" dirty="0">
                <a:solidFill>
                  <a:srgbClr val="313131"/>
                </a:solidFill>
                <a:latin typeface="Merriweather" pitchFamily="2" charset="77"/>
              </a:rPr>
              <a:t>Lago </a:t>
            </a:r>
            <a:r>
              <a:rPr lang="en-US" sz="1400" i="1" dirty="0" err="1">
                <a:solidFill>
                  <a:srgbClr val="313131"/>
                </a:solidFill>
                <a:latin typeface="Merriweather" pitchFamily="2" charset="77"/>
              </a:rPr>
              <a:t>Inferiore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. Da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questa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posizione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sulla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destra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vediamo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 il Castello di San Giorgio con le sue quattro </a:t>
            </a:r>
            <a:r>
              <a:rPr lang="en-US" sz="1400" dirty="0" err="1">
                <a:solidFill>
                  <a:srgbClr val="313131"/>
                </a:solidFill>
                <a:latin typeface="Merriweather" pitchFamily="2" charset="77"/>
              </a:rPr>
              <a:t>torri</a:t>
            </a:r>
            <a:r>
              <a:rPr lang="en-US" sz="1400" dirty="0">
                <a:solidFill>
                  <a:srgbClr val="313131"/>
                </a:solidFill>
                <a:latin typeface="Merriweather" pitchFamily="2" charset="77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1400" dirty="0">
              <a:latin typeface="Merriweather" pitchFamily="2" charset="77"/>
            </a:endParaRPr>
          </a:p>
        </p:txBody>
      </p:sp>
      <p:pic>
        <p:nvPicPr>
          <p:cNvPr id="7170" name="Picture 2" descr="Castello di San Giorgio Mantova">
            <a:extLst>
              <a:ext uri="{FF2B5EF4-FFF2-40B4-BE49-F238E27FC236}">
                <a16:creationId xmlns:a16="http://schemas.microsoft.com/office/drawing/2014/main" id="{38F57B7E-97A6-1141-8BA3-AC21D5156E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637" y="1847088"/>
            <a:ext cx="5761020" cy="432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21D3178-D796-7D40-8674-A9672036D3FA}"/>
              </a:ext>
            </a:extLst>
          </p:cNvPr>
          <p:cNvSpPr/>
          <p:nvPr/>
        </p:nvSpPr>
        <p:spPr>
          <a:xfrm>
            <a:off x="6390847" y="3841490"/>
            <a:ext cx="5486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rgbClr val="313131"/>
                </a:solidFill>
                <a:latin typeface="Merriweather" pitchFamily="2" charset="77"/>
              </a:rPr>
              <a:t>Il Castello di San Giorgio segna l’inizio della </a:t>
            </a:r>
            <a:r>
              <a:rPr lang="it-IT" sz="1400" b="1" dirty="0">
                <a:solidFill>
                  <a:srgbClr val="313131"/>
                </a:solidFill>
                <a:latin typeface="Merriweather" pitchFamily="2" charset="77"/>
              </a:rPr>
              <a:t>Reggia dei Gonzaga</a:t>
            </a:r>
            <a:r>
              <a:rPr lang="it-IT" sz="1400" dirty="0">
                <a:solidFill>
                  <a:srgbClr val="313131"/>
                </a:solidFill>
                <a:latin typeface="Merriweather" pitchFamily="2" charset="77"/>
              </a:rPr>
              <a:t>, una delle più fastose d’Europa e sesta per estensione. Il primo edificio che si scorge sulla destra è </a:t>
            </a:r>
            <a:r>
              <a:rPr lang="it-IT" sz="1400" b="1" dirty="0">
                <a:solidFill>
                  <a:srgbClr val="313131"/>
                </a:solidFill>
                <a:latin typeface="Merriweather" pitchFamily="2" charset="77"/>
              </a:rPr>
              <a:t>Palazzo Ducale</a:t>
            </a:r>
            <a:r>
              <a:rPr lang="it-IT" sz="1400" dirty="0">
                <a:solidFill>
                  <a:srgbClr val="313131"/>
                </a:solidFill>
                <a:latin typeface="Merriweather" pitchFamily="2" charset="77"/>
              </a:rPr>
              <a:t>, costituito da più di 500 stanze, 7 giardini e 8 cortili. </a:t>
            </a:r>
          </a:p>
          <a:p>
            <a:pPr algn="just"/>
            <a:r>
              <a:rPr lang="it-IT" sz="1400" dirty="0">
                <a:solidFill>
                  <a:srgbClr val="313131"/>
                </a:solidFill>
                <a:latin typeface="Merriweather" pitchFamily="2" charset="77"/>
              </a:rPr>
              <a:t>In successione compaiono il campanile della </a:t>
            </a:r>
            <a:r>
              <a:rPr lang="it-IT" sz="1400" b="1" dirty="0">
                <a:solidFill>
                  <a:srgbClr val="313131"/>
                </a:solidFill>
                <a:latin typeface="Merriweather" pitchFamily="2" charset="77"/>
              </a:rPr>
              <a:t>Basilica</a:t>
            </a:r>
            <a:r>
              <a:rPr lang="it-IT" sz="1400" dirty="0">
                <a:solidFill>
                  <a:srgbClr val="313131"/>
                </a:solidFill>
                <a:latin typeface="Merriweather" pitchFamily="2" charset="77"/>
              </a:rPr>
              <a:t> palatina </a:t>
            </a:r>
            <a:r>
              <a:rPr lang="it-IT" sz="1400" b="1" dirty="0">
                <a:solidFill>
                  <a:srgbClr val="313131"/>
                </a:solidFill>
                <a:latin typeface="Merriweather" pitchFamily="2" charset="77"/>
              </a:rPr>
              <a:t>di Santa Barbara</a:t>
            </a:r>
            <a:r>
              <a:rPr lang="it-IT" sz="1400" dirty="0">
                <a:solidFill>
                  <a:srgbClr val="313131"/>
                </a:solidFill>
                <a:latin typeface="Merriweather" pitchFamily="2" charset="77"/>
              </a:rPr>
              <a:t>, la </a:t>
            </a:r>
            <a:r>
              <a:rPr lang="it-IT" sz="1400" b="1" dirty="0">
                <a:solidFill>
                  <a:srgbClr val="313131"/>
                </a:solidFill>
                <a:latin typeface="Merriweather" pitchFamily="2" charset="77"/>
              </a:rPr>
              <a:t>Torre degli Zuccaro</a:t>
            </a:r>
            <a:r>
              <a:rPr lang="it-IT" sz="1400" dirty="0">
                <a:solidFill>
                  <a:srgbClr val="313131"/>
                </a:solidFill>
                <a:latin typeface="Merriweather" pitchFamily="2" charset="77"/>
              </a:rPr>
              <a:t> e la</a:t>
            </a:r>
            <a:r>
              <a:rPr lang="it-IT" sz="1400" b="1" dirty="0">
                <a:solidFill>
                  <a:srgbClr val="313131"/>
                </a:solidFill>
                <a:latin typeface="Merriweather" pitchFamily="2" charset="77"/>
              </a:rPr>
              <a:t> Basilica di Sant’Andrea</a:t>
            </a:r>
            <a:r>
              <a:rPr lang="it-IT" sz="1400" dirty="0">
                <a:solidFill>
                  <a:srgbClr val="313131"/>
                </a:solidFill>
                <a:latin typeface="Merriweather" pitchFamily="2" charset="77"/>
              </a:rPr>
              <a:t>, costruita su progetto di Leon Battista Alberti.</a:t>
            </a:r>
            <a:endParaRPr lang="it-IT" sz="1400" b="0" i="0" dirty="0">
              <a:solidFill>
                <a:srgbClr val="313131"/>
              </a:solidFill>
              <a:effectLst/>
              <a:latin typeface="Merriweathe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886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96D524-8357-5F4E-9935-594DA91B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890" y="1074119"/>
            <a:ext cx="10061549" cy="122412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MONTEFORTINO città, Monte San Martino,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Santuario Madonna dell’Ambro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105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73D5F146-0620-E946-B298-FF3FAC9C0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9718" y="304020"/>
            <a:ext cx="5569884" cy="684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Prof.ssa Maria Elma Grelli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93AADD2-0ED5-DA4A-8B07-F05F7BA68600}"/>
              </a:ext>
            </a:extLst>
          </p:cNvPr>
          <p:cNvSpPr/>
          <p:nvPr/>
        </p:nvSpPr>
        <p:spPr>
          <a:xfrm>
            <a:off x="1392890" y="2368489"/>
            <a:ext cx="5720832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990600" algn="l"/>
              </a:tabLst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Times" pitchFamily="2" charset="0"/>
                <a:cs typeface="Times New Roman" panose="02020603050405020304" pitchFamily="18" charset="0"/>
              </a:rPr>
              <a:t>sabato 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21 maggio 2022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DA667788-BF99-496D-935E-FF0C4192D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980165"/>
              </p:ext>
            </p:extLst>
          </p:nvPr>
        </p:nvGraphicFramePr>
        <p:xfrm>
          <a:off x="1392890" y="5637840"/>
          <a:ext cx="984261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058">
                  <a:extLst>
                    <a:ext uri="{9D8B030D-6E8A-4147-A177-3AD203B41FA5}">
                      <a16:colId xmlns:a16="http://schemas.microsoft.com/office/drawing/2014/main" val="1577388264"/>
                    </a:ext>
                  </a:extLst>
                </a:gridCol>
                <a:gridCol w="821410">
                  <a:extLst>
                    <a:ext uri="{9D8B030D-6E8A-4147-A177-3AD203B41FA5}">
                      <a16:colId xmlns:a16="http://schemas.microsoft.com/office/drawing/2014/main" val="3319514222"/>
                    </a:ext>
                  </a:extLst>
                </a:gridCol>
                <a:gridCol w="3753149">
                  <a:extLst>
                    <a:ext uri="{9D8B030D-6E8A-4147-A177-3AD203B41FA5}">
                      <a16:colId xmlns:a16="http://schemas.microsoft.com/office/drawing/2014/main" val="173980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Nella chiesa di San Martino sono conservati 4 polittici, tre realizzati dai Crivelli, Carlo e Vittore, il quarto da Girolamo di Giovanni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Santuario della Madonna dell’Ambro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365289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9228CFF7-647A-4ECB-B57E-DE296E2C1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316" y="3276486"/>
            <a:ext cx="2735481" cy="205161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4C64349-6222-40AC-B24D-2C70DC037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673" y="3270722"/>
            <a:ext cx="1547354" cy="206313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7133C41-AE7C-4532-9857-3557B5323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14" y="3282250"/>
            <a:ext cx="3068867" cy="205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78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100B95-D735-2743-84E4-66592ED8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4" y="3197784"/>
            <a:ext cx="6338807" cy="17492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CASTELLI: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visita ai forni “a respiro” </a:t>
            </a:r>
            <a:b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4800" dirty="0"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A781992-0B2D-5A42-81C6-C1FF88ACFC30}"/>
              </a:ext>
            </a:extLst>
          </p:cNvPr>
          <p:cNvSpPr/>
          <p:nvPr/>
        </p:nvSpPr>
        <p:spPr>
          <a:xfrm>
            <a:off x="1537267" y="4608147"/>
            <a:ext cx="420530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15000"/>
              </a:lnSpc>
              <a:tabLst>
                <a:tab pos="990600" algn="l"/>
              </a:tabLst>
            </a:pPr>
            <a:r>
              <a:rPr lang="it-IT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mercoledì</a:t>
            </a:r>
            <a:r>
              <a:rPr lang="it-IT" sz="2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it-IT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maggio 2022</a:t>
            </a:r>
            <a:endParaRPr lang="it-IT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483496-2D48-4548-A07D-308B0F819575}"/>
              </a:ext>
            </a:extLst>
          </p:cNvPr>
          <p:cNvSpPr/>
          <p:nvPr/>
        </p:nvSpPr>
        <p:spPr>
          <a:xfrm>
            <a:off x="1365281" y="1015337"/>
            <a:ext cx="437728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115000"/>
              </a:lnSpc>
            </a:pPr>
            <a:r>
              <a:rPr lang="it-IT" sz="32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Ing. Giuseppe </a:t>
            </a:r>
            <a:r>
              <a:rPr lang="it-IT" sz="32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Matricardi</a:t>
            </a:r>
            <a:endParaRPr lang="it-IT" sz="4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028A1AF-7D3A-462F-9EFD-21AEBF36A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739" y="625171"/>
            <a:ext cx="4750016" cy="560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37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96D524-8357-5F4E-9935-594DA91B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14" y="1101789"/>
            <a:ext cx="10768932" cy="122412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LORETO: </a:t>
            </a:r>
            <a:r>
              <a:rPr lang="it-IT" sz="3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Mostra</a:t>
            </a:r>
            <a:r>
              <a:rPr lang="it-IT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 </a:t>
            </a:r>
            <a:r>
              <a:rPr lang="it-IT" sz="31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"Pellegrini e devoti nell' arte da Crivelli a Caravaggio«, Visita alla Basilica e al Palazzo Apostolico</a:t>
            </a:r>
            <a:br>
              <a:rPr lang="it-IT" sz="5300" b="1" dirty="0">
                <a:solidFill>
                  <a:srgbClr val="0070C0"/>
                </a:solidFill>
              </a:rPr>
            </a:br>
            <a:r>
              <a:rPr lang="it-IT" sz="105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73D5F146-0620-E946-B298-FF3FAC9C0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314" y="338690"/>
            <a:ext cx="5569884" cy="684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Stefano Papetti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93AADD2-0ED5-DA4A-8B07-F05F7BA68600}"/>
              </a:ext>
            </a:extLst>
          </p:cNvPr>
          <p:cNvSpPr/>
          <p:nvPr/>
        </p:nvSpPr>
        <p:spPr>
          <a:xfrm>
            <a:off x="744314" y="2404544"/>
            <a:ext cx="5720832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990600" algn="l"/>
              </a:tabLst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Times" pitchFamily="2" charset="0"/>
                <a:cs typeface="Times New Roman" panose="02020603050405020304" pitchFamily="18" charset="0"/>
              </a:rPr>
              <a:t>sabato 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28 maggio 2022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DA667788-BF99-496D-935E-FF0C4192D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90534"/>
              </p:ext>
            </p:extLst>
          </p:nvPr>
        </p:nvGraphicFramePr>
        <p:xfrm>
          <a:off x="294863" y="6005812"/>
          <a:ext cx="113960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4839">
                  <a:extLst>
                    <a:ext uri="{9D8B030D-6E8A-4147-A177-3AD203B41FA5}">
                      <a16:colId xmlns:a16="http://schemas.microsoft.com/office/drawing/2014/main" val="15773882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19514222"/>
                    </a:ext>
                  </a:extLst>
                </a:gridCol>
                <a:gridCol w="4182906">
                  <a:extLst>
                    <a:ext uri="{9D8B030D-6E8A-4147-A177-3AD203B41FA5}">
                      <a16:colId xmlns:a16="http://schemas.microsoft.com/office/drawing/2014/main" val="173980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Facciata della Basilica                               Interno della Basilica                                   La Santa Casa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Palazzo Apostolico della Santa Casa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365289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F979C90B-039F-4B7C-A8AF-CA2721A70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3" y="3039613"/>
            <a:ext cx="2259395" cy="286532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2AF2687-FDE9-4C93-B36B-796071334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108" y="3031063"/>
            <a:ext cx="2126887" cy="286532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C786C2D-781D-4F26-88BD-3B9ED1854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902" y="3039613"/>
            <a:ext cx="4297986" cy="286532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B80C34D-53E1-4E1E-9E7E-CA8A12748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846" y="3031063"/>
            <a:ext cx="2259395" cy="28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6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C90588-0701-7041-A4EA-ABF5685B6E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4360" y="398086"/>
            <a:ext cx="4670425" cy="630238"/>
          </a:xfrm>
        </p:spPr>
        <p:txBody>
          <a:bodyPr>
            <a:normAutofit/>
          </a:bodyPr>
          <a:lstStyle/>
          <a:p>
            <a:r>
              <a:rPr lang="it-IT" sz="2400" b="1" u="sng" dirty="0"/>
              <a:t>Anno Accademico 2021-2022</a:t>
            </a: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E779B7D-E26E-E84F-81CB-0A1FDF1B31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372027" y="244475"/>
            <a:ext cx="4572000" cy="6369050"/>
          </a:xfrm>
        </p:spPr>
      </p:pic>
      <p:sp>
        <p:nvSpPr>
          <p:cNvPr id="32" name="Segnaposto contenuto 3">
            <a:extLst>
              <a:ext uri="{FF2B5EF4-FFF2-40B4-BE49-F238E27FC236}">
                <a16:creationId xmlns:a16="http://schemas.microsoft.com/office/drawing/2014/main" id="{1F26BC7A-EB99-374F-98AC-CA8089DAC9F9}"/>
              </a:ext>
            </a:extLst>
          </p:cNvPr>
          <p:cNvSpPr txBox="1">
            <a:spLocks/>
          </p:cNvSpPr>
          <p:nvPr/>
        </p:nvSpPr>
        <p:spPr>
          <a:xfrm>
            <a:off x="614360" y="1380200"/>
            <a:ext cx="5854534" cy="37618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i="1" dirty="0"/>
              <a:t>SI COMUNICA CHE </a:t>
            </a:r>
            <a:endParaRPr lang="it-IT" i="1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i="1" dirty="0"/>
              <a:t>per tutte le attività programmate per l’</a:t>
            </a:r>
            <a:r>
              <a:rPr lang="it-IT" i="1" dirty="0" err="1"/>
              <a:t>a.a</a:t>
            </a:r>
            <a:r>
              <a:rPr lang="it-IT" i="1" dirty="0"/>
              <a:t>. 2021/22 (corsi, laboratori, eventi) e per l’accesso alle aule e spazi chiusi della Sede Uteap, nonché per qualsiasi evento anche esterno alla stessa Sede, qualora al chiuso, sarà come di legge richiesto il Certificato Verde (Green Pass o Super Green Pass).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i="1" dirty="0"/>
              <a:t>Si ringrazia per la vostra collaborazione, nella certezza che tali disposizioni non pregiudicheranno la partecipazione a tutte le attività programmate.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7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35C33-68FB-9C46-BEFA-F5DD847A3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891" y="1868158"/>
            <a:ext cx="1750504" cy="651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REGOLE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B631C02-D043-CC44-90AD-3AB3FE4A7A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003" y="-23501"/>
            <a:ext cx="4800002" cy="6857148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70D2AAC-8E06-8B45-AC5B-25FBC69FA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5005" y="2754904"/>
            <a:ext cx="6565504" cy="3858180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sz="1800" dirty="0"/>
              <a:t>La frequenza dei corsi e laboratori è riservata esclusivamente ai Soci dell’Associazione in regola con il pagamento della quota di iscrizione annuale e della quota di partecipazione all’attività prescelta quando prevista  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800" dirty="0"/>
              <a:t>La quota di iscrizione annuale non dà mai diritto a rimborsi.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800" dirty="0"/>
              <a:t>La quota di partecipazione alle attività dà diritto al rimborso totale e/o parziale nei casi in cui il corso e/o laboratorio non venga effettuato per motivi organizzativi, ma NON viene restituito qualora cause di «forza maggiore» ne abbiano impedito lo svolgimento regolare (es. chiusura scuole per pandemia </a:t>
            </a:r>
            <a:r>
              <a:rPr lang="it-IT" sz="1800" dirty="0" err="1"/>
              <a:t>Covid</a:t>
            </a:r>
            <a:r>
              <a:rPr lang="it-IT" sz="1800" dirty="0"/>
              <a:t>). 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1515145A-96B2-D54B-99F4-15993D68F962}"/>
              </a:ext>
            </a:extLst>
          </p:cNvPr>
          <p:cNvGrpSpPr/>
          <p:nvPr/>
        </p:nvGrpSpPr>
        <p:grpSpPr>
          <a:xfrm>
            <a:off x="6932395" y="321810"/>
            <a:ext cx="1942692" cy="1043892"/>
            <a:chOff x="5178449" y="5514339"/>
            <a:chExt cx="1942692" cy="1043892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2F1677DD-0F0E-8345-A1FA-88781D8745E0}"/>
                </a:ext>
              </a:extLst>
            </p:cNvPr>
            <p:cNvSpPr/>
            <p:nvPr/>
          </p:nvSpPr>
          <p:spPr>
            <a:xfrm>
              <a:off x="5183423" y="5514339"/>
              <a:ext cx="1875580" cy="101783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DBC14A75-6DBC-9A4F-A551-83D41BDD1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8449" y="5540398"/>
              <a:ext cx="1942692" cy="1017833"/>
            </a:xfrm>
            <a:prstGeom prst="rect">
              <a:avLst/>
            </a:prstGeom>
          </p:spPr>
        </p:pic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1CCE9699-4130-4F54-A206-27AFC9192A0A}"/>
              </a:ext>
            </a:extLst>
          </p:cNvPr>
          <p:cNvGrpSpPr/>
          <p:nvPr/>
        </p:nvGrpSpPr>
        <p:grpSpPr>
          <a:xfrm>
            <a:off x="7084795" y="474210"/>
            <a:ext cx="1942692" cy="1043892"/>
            <a:chOff x="5178449" y="5514339"/>
            <a:chExt cx="1942692" cy="1043892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569CC096-1A1D-440B-812F-B18463159427}"/>
                </a:ext>
              </a:extLst>
            </p:cNvPr>
            <p:cNvSpPr/>
            <p:nvPr/>
          </p:nvSpPr>
          <p:spPr>
            <a:xfrm>
              <a:off x="5183423" y="5514339"/>
              <a:ext cx="1875580" cy="101783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03784AAA-C710-43D5-AC06-10641AE62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8449" y="5540398"/>
              <a:ext cx="1942692" cy="1017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04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AFCF7A-9657-F84A-BEAA-6A191EB1233E}"/>
              </a:ext>
            </a:extLst>
          </p:cNvPr>
          <p:cNvSpPr txBox="1"/>
          <p:nvPr/>
        </p:nvSpPr>
        <p:spPr>
          <a:xfrm>
            <a:off x="344384" y="237506"/>
            <a:ext cx="115071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REGOLAMENTO </a:t>
            </a:r>
          </a:p>
          <a:p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L’</a:t>
            </a:r>
            <a:r>
              <a:rPr lang="it-IT" dirty="0" err="1"/>
              <a:t>Uteap</a:t>
            </a:r>
            <a:r>
              <a:rPr lang="it-IT" dirty="0"/>
              <a:t> si riserva il diritto di modificare il programma e di sostituire i docenti e/o le sedi per motivi inerenti all’organizzazione.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Improvvisi impedimenti da parte dei docenti a svolgere regolarmente una lezione, o variazioni di data e orario, verranno comunicati mediante AVVISO all’ingresso della Sede, tramite E-MAIL o ALTRI CANALI (</a:t>
            </a:r>
            <a:r>
              <a:rPr lang="it-IT" i="1" dirty="0"/>
              <a:t>WhatsApp, </a:t>
            </a:r>
            <a:r>
              <a:rPr lang="it-IT" i="1" dirty="0" err="1"/>
              <a:t>Facebook</a:t>
            </a:r>
            <a:r>
              <a:rPr lang="it-IT" i="1" dirty="0"/>
              <a:t>, sito Internet </a:t>
            </a:r>
            <a:r>
              <a:rPr lang="it-IT" dirty="0"/>
              <a:t>etc.).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L’iscritto assente ad una lezione è tenuto ad informarsi di eventuali variazioni organizzative presso il coordinatore del corso/laboratorio o, in mancanza, presso la Segreteria.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L’Associazione, su richiesta dell’interessato, rilascerà l’attestato di frequenza relativo al solo anno accademico in corso, a chi avrà frequentato almeno i 2/3 del numero delle lezioni previste, sulla base delle firme di frequenza.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Lezioni e laboratori, </a:t>
            </a:r>
            <a:r>
              <a:rPr lang="it-IT" u="sng" dirty="0"/>
              <a:t>in condizioni di “</a:t>
            </a:r>
            <a:r>
              <a:rPr lang="it-IT" i="1" u="sng" dirty="0"/>
              <a:t>normalità</a:t>
            </a:r>
            <a:r>
              <a:rPr lang="it-IT" u="sng" dirty="0"/>
              <a:t>”</a:t>
            </a:r>
            <a:r>
              <a:rPr lang="it-IT" dirty="0"/>
              <a:t> si effettuano in presenza come indicato nel programma. </a:t>
            </a:r>
            <a:r>
              <a:rPr lang="it-IT" u="sng" dirty="0"/>
              <a:t>In condizioni di straordinarietà </a:t>
            </a:r>
            <a:r>
              <a:rPr lang="it-IT" dirty="0"/>
              <a:t>(come nel caso della recente pandemia) verranno effettuate mediante comunicazione a distanza attraverso l’utilizzo dei più comuni mezzi disponibili in rete: piattaforme come </a:t>
            </a:r>
            <a:r>
              <a:rPr lang="it-IT" i="1" dirty="0"/>
              <a:t>Zoom </a:t>
            </a:r>
            <a:r>
              <a:rPr lang="it-IT" dirty="0"/>
              <a:t>e/o principali </a:t>
            </a:r>
            <a:r>
              <a:rPr lang="it-IT" i="1" dirty="0"/>
              <a:t>Social Network </a:t>
            </a:r>
            <a:r>
              <a:rPr lang="it-IT" dirty="0"/>
              <a:t>come</a:t>
            </a:r>
            <a:r>
              <a:rPr lang="it-IT" i="1" dirty="0"/>
              <a:t> </a:t>
            </a:r>
            <a:r>
              <a:rPr lang="it-IT" i="1" dirty="0" err="1"/>
              <a:t>Facebook</a:t>
            </a:r>
            <a:r>
              <a:rPr lang="it-IT" dirty="0"/>
              <a:t>, </a:t>
            </a:r>
            <a:r>
              <a:rPr lang="it-IT" i="1" dirty="0" err="1"/>
              <a:t>Youtube</a:t>
            </a:r>
            <a:r>
              <a:rPr lang="it-IT" dirty="0"/>
              <a:t> ecc. senza che questo dia diritto al rimborso della quota associativa e di partecipazione se prevista. 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/>
          </a:p>
          <a:p>
            <a:r>
              <a:rPr lang="it-IT" dirty="0"/>
              <a:t>In ottemperanza al D.L. 06.08.2021 “Misure urgenti per l’esercizio in sicurezza delle attività scolastiche, universitarie, sociali ed economiche” che integra il D.L. 23.07.2021 n. 105 recante “ </a:t>
            </a:r>
            <a:r>
              <a:rPr lang="it-IT" i="1" dirty="0"/>
              <a:t>Misure urgenti per fronteggiare l’emergenza epidemiologica da COVID-19 e per l’esercizio in sicurezza di attività sociali ed economiche </a:t>
            </a:r>
            <a:r>
              <a:rPr lang="it-IT" dirty="0"/>
              <a:t>“ </a:t>
            </a:r>
          </a:p>
          <a:p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B5243B2-1491-304D-863D-B131BD7D288F}"/>
              </a:ext>
            </a:extLst>
          </p:cNvPr>
          <p:cNvGrpSpPr/>
          <p:nvPr/>
        </p:nvGrpSpPr>
        <p:grpSpPr>
          <a:xfrm>
            <a:off x="9381186" y="5602661"/>
            <a:ext cx="1942692" cy="1043892"/>
            <a:chOff x="5178449" y="5514339"/>
            <a:chExt cx="1942692" cy="104389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E1B88C-7FE0-C249-B38F-AB5F01941839}"/>
                </a:ext>
              </a:extLst>
            </p:cNvPr>
            <p:cNvSpPr/>
            <p:nvPr/>
          </p:nvSpPr>
          <p:spPr>
            <a:xfrm>
              <a:off x="5183423" y="5514339"/>
              <a:ext cx="1875580" cy="101783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8FF341C-205C-4441-A32F-47657C5DA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8449" y="5540398"/>
              <a:ext cx="1942692" cy="1017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852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6867724-6C7C-C047-B5FE-8A348AAEA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051615"/>
              </p:ext>
            </p:extLst>
          </p:nvPr>
        </p:nvGraphicFramePr>
        <p:xfrm>
          <a:off x="600891" y="459650"/>
          <a:ext cx="11064240" cy="5909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169">
                  <a:extLst>
                    <a:ext uri="{9D8B030D-6E8A-4147-A177-3AD203B41FA5}">
                      <a16:colId xmlns:a16="http://schemas.microsoft.com/office/drawing/2014/main" val="3169162820"/>
                    </a:ext>
                  </a:extLst>
                </a:gridCol>
                <a:gridCol w="1553169">
                  <a:extLst>
                    <a:ext uri="{9D8B030D-6E8A-4147-A177-3AD203B41FA5}">
                      <a16:colId xmlns:a16="http://schemas.microsoft.com/office/drawing/2014/main" val="3116375403"/>
                    </a:ext>
                  </a:extLst>
                </a:gridCol>
                <a:gridCol w="1443962">
                  <a:extLst>
                    <a:ext uri="{9D8B030D-6E8A-4147-A177-3AD203B41FA5}">
                      <a16:colId xmlns:a16="http://schemas.microsoft.com/office/drawing/2014/main" val="2376016573"/>
                    </a:ext>
                  </a:extLst>
                </a:gridCol>
                <a:gridCol w="1298352">
                  <a:extLst>
                    <a:ext uri="{9D8B030D-6E8A-4147-A177-3AD203B41FA5}">
                      <a16:colId xmlns:a16="http://schemas.microsoft.com/office/drawing/2014/main" val="646747692"/>
                    </a:ext>
                  </a:extLst>
                </a:gridCol>
                <a:gridCol w="1298351">
                  <a:extLst>
                    <a:ext uri="{9D8B030D-6E8A-4147-A177-3AD203B41FA5}">
                      <a16:colId xmlns:a16="http://schemas.microsoft.com/office/drawing/2014/main" val="1738322215"/>
                    </a:ext>
                  </a:extLst>
                </a:gridCol>
                <a:gridCol w="1128475">
                  <a:extLst>
                    <a:ext uri="{9D8B030D-6E8A-4147-A177-3AD203B41FA5}">
                      <a16:colId xmlns:a16="http://schemas.microsoft.com/office/drawing/2014/main" val="1212082428"/>
                    </a:ext>
                  </a:extLst>
                </a:gridCol>
                <a:gridCol w="1430225">
                  <a:extLst>
                    <a:ext uri="{9D8B030D-6E8A-4147-A177-3AD203B41FA5}">
                      <a16:colId xmlns:a16="http://schemas.microsoft.com/office/drawing/2014/main" val="1861599285"/>
                    </a:ext>
                  </a:extLst>
                </a:gridCol>
                <a:gridCol w="1358537">
                  <a:extLst>
                    <a:ext uri="{9D8B030D-6E8A-4147-A177-3AD203B41FA5}">
                      <a16:colId xmlns:a16="http://schemas.microsoft.com/office/drawing/2014/main" val="1868416868"/>
                    </a:ext>
                  </a:extLst>
                </a:gridCol>
              </a:tblGrid>
              <a:tr h="355415"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effectLst/>
                        </a:rPr>
                        <a:t>Lunedì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>
                          <a:effectLst/>
                        </a:rPr>
                        <a:t>Martedì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>
                          <a:effectLst/>
                        </a:rPr>
                        <a:t>Mercoledì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>
                          <a:effectLst/>
                        </a:rPr>
                        <a:t>Giovedì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>
                          <a:effectLst/>
                        </a:rPr>
                        <a:t>Venerdì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>
                          <a:effectLst/>
                        </a:rPr>
                        <a:t>Sabato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>
                          <a:effectLst/>
                        </a:rPr>
                        <a:t>Domenica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extLst>
                  <a:ext uri="{0D108BD9-81ED-4DB2-BD59-A6C34878D82A}">
                    <a16:rowId xmlns:a16="http://schemas.microsoft.com/office/drawing/2014/main" val="2294663747"/>
                  </a:ext>
                </a:extLst>
              </a:tr>
              <a:tr h="101420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Mattina Pomeriggio</a:t>
                      </a: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Attività Motoria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Attività Motoria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effectLst/>
                        </a:rPr>
                        <a:t>Attività Motoria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effectLst/>
                        </a:rPr>
                        <a:t>Attività Motoria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effectLst/>
                        </a:rPr>
                        <a:t>Attività Motoria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it-IT" sz="1800" dirty="0">
                          <a:effectLst/>
                        </a:rPr>
                        <a:t>VIAGGI</a:t>
                      </a:r>
                    </a:p>
                    <a:p>
                      <a:pPr algn="ctr"/>
                      <a:r>
                        <a:rPr lang="it-IT" sz="1800" dirty="0">
                          <a:effectLst/>
                        </a:rPr>
                        <a:t>Visite guidate</a:t>
                      </a:r>
                    </a:p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</a:txBody>
                  <a:tcPr marL="51275" marR="51275" marT="0" marB="0" anchor="ctr"/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VIAGGI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Visite guidate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extLst>
                  <a:ext uri="{0D108BD9-81ED-4DB2-BD59-A6C34878D82A}">
                    <a16:rowId xmlns:a16="http://schemas.microsoft.com/office/drawing/2014/main" val="51478472"/>
                  </a:ext>
                </a:extLst>
              </a:tr>
              <a:tr h="61044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Pomeriggio</a:t>
                      </a: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Cinema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Ballo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r>
                        <a:rPr lang="it-IT" sz="1600" dirty="0">
                          <a:effectLst/>
                        </a:rPr>
                        <a:t>CURIOSI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effectLst/>
                        </a:rPr>
                        <a:t>Ceramica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887341"/>
                  </a:ext>
                </a:extLst>
              </a:tr>
              <a:tr h="886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Pomeriggio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Filosofia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effectLst/>
                        </a:rPr>
                        <a:t>Inglese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Taglio e cucito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GIOCO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effectLst/>
                        </a:rPr>
                        <a:t>Umanistica e Storia dell’Arte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12997"/>
                  </a:ext>
                </a:extLst>
              </a:tr>
              <a:tr h="639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Pomeriggio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Disegno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effectLst/>
                        </a:rPr>
                        <a:t>Spagnolo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Musica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FESTE ricorrenze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VIAGGI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effectLst/>
                        </a:rPr>
                        <a:t>Visite guidate</a:t>
                      </a:r>
                    </a:p>
                    <a:p>
                      <a:pPr algn="ctr"/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VIAGGI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81258"/>
                  </a:ext>
                </a:extLst>
              </a:tr>
              <a:tr h="6827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Mattino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Pomeriggio</a:t>
                      </a: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Fotografia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effectLst/>
                        </a:rPr>
                        <a:t>Tombolo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769771"/>
                  </a:ext>
                </a:extLst>
              </a:tr>
              <a:tr h="5909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Pomeriggio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Informatica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effectLst/>
                        </a:rPr>
                        <a:t>YOGA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effectLst/>
                        </a:rPr>
                        <a:t>Storia delle religioni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192588"/>
                  </a:ext>
                </a:extLst>
              </a:tr>
              <a:tr h="6061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Pomeriggio</a:t>
                      </a:r>
                      <a:endParaRPr kumimoji="0" lang="it-I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Francese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968047"/>
                  </a:ext>
                </a:extLst>
              </a:tr>
              <a:tr h="523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Pomeriggio</a:t>
                      </a: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Inglese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275" marR="51275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3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61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846F77A8-0ACF-3D42-BF04-2939EEA9437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19807" y="294164"/>
            <a:ext cx="67634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CALENDARIO CORSI  36° A.A. 2021-2022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5C41CB2C-2258-D142-9D0C-533F0239B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3289"/>
              </p:ext>
            </p:extLst>
          </p:nvPr>
        </p:nvGraphicFramePr>
        <p:xfrm>
          <a:off x="819807" y="632719"/>
          <a:ext cx="10715700" cy="563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925">
                  <a:extLst>
                    <a:ext uri="{9D8B030D-6E8A-4147-A177-3AD203B41FA5}">
                      <a16:colId xmlns:a16="http://schemas.microsoft.com/office/drawing/2014/main" val="2728737504"/>
                    </a:ext>
                  </a:extLst>
                </a:gridCol>
                <a:gridCol w="2678925">
                  <a:extLst>
                    <a:ext uri="{9D8B030D-6E8A-4147-A177-3AD203B41FA5}">
                      <a16:colId xmlns:a16="http://schemas.microsoft.com/office/drawing/2014/main" val="1331144639"/>
                    </a:ext>
                  </a:extLst>
                </a:gridCol>
                <a:gridCol w="2678925">
                  <a:extLst>
                    <a:ext uri="{9D8B030D-6E8A-4147-A177-3AD203B41FA5}">
                      <a16:colId xmlns:a16="http://schemas.microsoft.com/office/drawing/2014/main" val="2249934881"/>
                    </a:ext>
                  </a:extLst>
                </a:gridCol>
                <a:gridCol w="2678925">
                  <a:extLst>
                    <a:ext uri="{9D8B030D-6E8A-4147-A177-3AD203B41FA5}">
                      <a16:colId xmlns:a16="http://schemas.microsoft.com/office/drawing/2014/main" val="1346000282"/>
                    </a:ext>
                  </a:extLst>
                </a:gridCol>
              </a:tblGrid>
              <a:tr h="392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Disciplina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b="1" dirty="0"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Giorno di lezione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Orario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Inizio Corso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9637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ATTIVITA’ MOTORIA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Lunedì e Mercoledì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Martedì e Giovedì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gruppo ore 9,00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gruppo  ore 10,00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dal  ottobre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2066862"/>
                  </a:ext>
                </a:extLst>
              </a:tr>
              <a:tr h="580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BALLO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Mercoledì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novembre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0965467"/>
                  </a:ext>
                </a:extLst>
              </a:tr>
              <a:tr h="615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CAKE DESIGN  base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 definire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3423308"/>
                  </a:ext>
                </a:extLst>
              </a:tr>
              <a:tr h="766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CERAMICA</a:t>
                      </a:r>
                      <a:r>
                        <a:rPr lang="it-IT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tecniche di formatura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Venerdì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novembre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0664197"/>
                  </a:ext>
                </a:extLst>
              </a:tr>
              <a:tr h="580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Invito al </a:t>
                      </a: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CINEMA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Martedì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novembre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504263"/>
                  </a:ext>
                </a:extLst>
              </a:tr>
              <a:tr h="580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DISEGNO/PITTURA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Lunedì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novembre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2773776"/>
                  </a:ext>
                </a:extLst>
              </a:tr>
              <a:tr h="580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FILOSOFIA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Lunedì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novembre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3519558"/>
                  </a:ext>
                </a:extLst>
              </a:tr>
              <a:tr h="762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FOTOGRAFIA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Martedì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Principianti  16,30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Avanzato     17,30</a:t>
                      </a:r>
                      <a:r>
                        <a:rPr lang="it-IT" sz="1050" dirty="0">
                          <a:effectLst/>
                        </a:rPr>
                        <a:t> </a:t>
                      </a:r>
                      <a:endParaRPr lang="it-IT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novembre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364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71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19645E7C-F82D-F642-909D-BA17D9459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479925"/>
              </p:ext>
            </p:extLst>
          </p:nvPr>
        </p:nvGraphicFramePr>
        <p:xfrm>
          <a:off x="695893" y="1010458"/>
          <a:ext cx="10874784" cy="503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696">
                  <a:extLst>
                    <a:ext uri="{9D8B030D-6E8A-4147-A177-3AD203B41FA5}">
                      <a16:colId xmlns:a16="http://schemas.microsoft.com/office/drawing/2014/main" val="4149231518"/>
                    </a:ext>
                  </a:extLst>
                </a:gridCol>
                <a:gridCol w="2718696">
                  <a:extLst>
                    <a:ext uri="{9D8B030D-6E8A-4147-A177-3AD203B41FA5}">
                      <a16:colId xmlns:a16="http://schemas.microsoft.com/office/drawing/2014/main" val="544282638"/>
                    </a:ext>
                  </a:extLst>
                </a:gridCol>
                <a:gridCol w="2718696">
                  <a:extLst>
                    <a:ext uri="{9D8B030D-6E8A-4147-A177-3AD203B41FA5}">
                      <a16:colId xmlns:a16="http://schemas.microsoft.com/office/drawing/2014/main" val="2472778099"/>
                    </a:ext>
                  </a:extLst>
                </a:gridCol>
                <a:gridCol w="2718696">
                  <a:extLst>
                    <a:ext uri="{9D8B030D-6E8A-4147-A177-3AD203B41FA5}">
                      <a16:colId xmlns:a16="http://schemas.microsoft.com/office/drawing/2014/main" val="38153030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Disciplina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 dirty="0"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Giorno di lezione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Orario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Inizio Corso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8110429"/>
                  </a:ext>
                </a:extLst>
              </a:tr>
              <a:tr h="63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YOGA</a:t>
                      </a: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equilibrio e benessere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Martedì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ottobre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9161789"/>
                  </a:ext>
                </a:extLst>
              </a:tr>
              <a:tr h="754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INFORMATICA e MULTIMEDIALITA’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5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Lunedì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1°</a:t>
                      </a: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liv.  </a:t>
                      </a: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15,30</a:t>
                      </a: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2°</a:t>
                      </a: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liv.  </a:t>
                      </a: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17,15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novembre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164703"/>
                  </a:ext>
                </a:extLst>
              </a:tr>
              <a:tr h="63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Lingua FRANCESE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3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Lunedì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novembre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252619"/>
                  </a:ext>
                </a:extLst>
              </a:tr>
              <a:tr h="42906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90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Lingua INGLESE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Lunedì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</a:t>
                      </a: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15,30  –    </a:t>
                      </a: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avanzato</a:t>
                      </a: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17,00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novembre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3821577"/>
                  </a:ext>
                </a:extLst>
              </a:tr>
              <a:tr h="4290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Martedì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Conversazione</a:t>
                      </a: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17,00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novembre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3374266"/>
                  </a:ext>
                </a:extLst>
              </a:tr>
              <a:tr h="411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Lingua ITALIANA PER STRANIERI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 definire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2520894"/>
                  </a:ext>
                </a:extLst>
              </a:tr>
              <a:tr h="63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Lingua SPAGNOLA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Martedì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novembre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843171"/>
                  </a:ext>
                </a:extLst>
              </a:tr>
              <a:tr h="63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MUSICA …per tutti i gusti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30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Mercoledì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 febbraio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075362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0C3C46D-9AA3-AB4D-9BDA-B1D446D0EEA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95893" y="217435"/>
            <a:ext cx="688742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CALENDARIO CORSI  36° A.A. 2021-2022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9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9FFA8174-4DF4-C34E-BD53-41C48E009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1392"/>
              </p:ext>
            </p:extLst>
          </p:nvPr>
        </p:nvGraphicFramePr>
        <p:xfrm>
          <a:off x="695892" y="677915"/>
          <a:ext cx="11191308" cy="5812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827">
                  <a:extLst>
                    <a:ext uri="{9D8B030D-6E8A-4147-A177-3AD203B41FA5}">
                      <a16:colId xmlns:a16="http://schemas.microsoft.com/office/drawing/2014/main" val="4149231518"/>
                    </a:ext>
                  </a:extLst>
                </a:gridCol>
                <a:gridCol w="2797827">
                  <a:extLst>
                    <a:ext uri="{9D8B030D-6E8A-4147-A177-3AD203B41FA5}">
                      <a16:colId xmlns:a16="http://schemas.microsoft.com/office/drawing/2014/main" val="544282638"/>
                    </a:ext>
                  </a:extLst>
                </a:gridCol>
                <a:gridCol w="2797827">
                  <a:extLst>
                    <a:ext uri="{9D8B030D-6E8A-4147-A177-3AD203B41FA5}">
                      <a16:colId xmlns:a16="http://schemas.microsoft.com/office/drawing/2014/main" val="2472778099"/>
                    </a:ext>
                  </a:extLst>
                </a:gridCol>
                <a:gridCol w="2797827">
                  <a:extLst>
                    <a:ext uri="{9D8B030D-6E8A-4147-A177-3AD203B41FA5}">
                      <a16:colId xmlns:a16="http://schemas.microsoft.com/office/drawing/2014/main" val="3815303086"/>
                    </a:ext>
                  </a:extLst>
                </a:gridCol>
              </a:tblGrid>
              <a:tr h="600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Disciplina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50" b="1" dirty="0"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Giorno di lezione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Orario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Inizio Corso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8110429"/>
                  </a:ext>
                </a:extLst>
              </a:tr>
              <a:tr h="8881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PSICOLOGIA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Mercoledì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17,30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 gennaio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9161789"/>
                  </a:ext>
                </a:extLst>
              </a:tr>
              <a:tr h="8881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STORIA DELLE RELIGIONI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Mercoledì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novembre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164703"/>
                  </a:ext>
                </a:extLst>
              </a:tr>
              <a:tr h="8881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TAGLIO e CUCITO creativo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Mercoledì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novembre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252619"/>
                  </a:ext>
                </a:extLst>
              </a:tr>
              <a:tr h="878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Lavorazione del TOMBOLO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Martedì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gruppo  9,45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gruppo 15,00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novembre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3821577"/>
                  </a:ext>
                </a:extLst>
              </a:tr>
              <a:tr h="8045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UMANISTICA </a:t>
                      </a:r>
                      <a:r>
                        <a:rPr lang="it-IT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STORIA dell’ARTE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Venerdì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novembre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3374266"/>
                  </a:ext>
                </a:extLst>
              </a:tr>
              <a:tr h="6003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GRUPPO “CURIOSI”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Normalmente  Giovedì pomeriggio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Come da specifico calendario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Come da calendario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252089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E4E0D7C-4A21-7E41-AE19-225617E1E6F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11659" y="217435"/>
            <a:ext cx="688742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CALENDARIO CORSI  36° A.A. 2021-2022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9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C76D8E-2631-D544-92AC-3012FC94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662074" y="2692258"/>
            <a:ext cx="6056416" cy="1473484"/>
          </a:xfrm>
        </p:spPr>
        <p:txBody>
          <a:bodyPr anchor="ctr">
            <a:normAutofit/>
          </a:bodyPr>
          <a:lstStyle/>
          <a:p>
            <a:pPr algn="ctr"/>
            <a:r>
              <a:rPr lang="it-IT" sz="4400" dirty="0"/>
              <a:t>PROGRAMMA Attività</a:t>
            </a:r>
            <a:br>
              <a:rPr lang="it-IT" sz="4400" dirty="0"/>
            </a:br>
            <a:r>
              <a:rPr lang="it-IT" sz="2400" dirty="0"/>
              <a:t>ottobre –dicembre 2021</a:t>
            </a:r>
            <a:endParaRPr lang="it-IT" sz="4400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ED56F924-7DAA-9340-A645-AA77A00F3E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82897" y="1938447"/>
            <a:ext cx="6214594" cy="362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800" b="1" dirty="0"/>
              <a:t>OTTOBRE</a:t>
            </a:r>
          </a:p>
          <a:p>
            <a:pPr marL="0" indent="0">
              <a:buNone/>
            </a:pPr>
            <a:r>
              <a:rPr lang="it-IT" sz="1800" dirty="0"/>
              <a:t>Inizio Corso EDUCAZIONE MOTORIA</a:t>
            </a:r>
          </a:p>
          <a:p>
            <a:pPr marL="0" indent="0">
              <a:buNone/>
            </a:pPr>
            <a:r>
              <a:rPr lang="it-IT" sz="1800" dirty="0"/>
              <a:t>VISITA GUIDATA «ABRUZZO SEGRETO» (prof. S.PAPETTI)</a:t>
            </a:r>
          </a:p>
          <a:p>
            <a:pPr marL="0" indent="0">
              <a:buNone/>
            </a:pPr>
            <a:r>
              <a:rPr lang="it-IT" sz="1800" b="1" dirty="0"/>
              <a:t>NOVEMBRE</a:t>
            </a:r>
          </a:p>
          <a:p>
            <a:pPr marL="0" indent="0">
              <a:buNone/>
            </a:pPr>
            <a:r>
              <a:rPr lang="it-IT" sz="1800" dirty="0"/>
              <a:t>Inizio TUTTI i CORSI</a:t>
            </a:r>
          </a:p>
          <a:p>
            <a:pPr marL="0" indent="0">
              <a:buNone/>
            </a:pPr>
            <a:r>
              <a:rPr lang="it-IT" sz="1800" b="1" dirty="0"/>
              <a:t>DICEMBRE</a:t>
            </a:r>
          </a:p>
          <a:p>
            <a:pPr marL="0" indent="0">
              <a:buNone/>
            </a:pPr>
            <a:r>
              <a:rPr lang="it-IT" sz="1800" dirty="0"/>
              <a:t>FESTA DI NATALE</a:t>
            </a:r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723916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2973</TotalTime>
  <Words>2211</Words>
  <Application>Microsoft Office PowerPoint</Application>
  <PresentationFormat>Widescreen</PresentationFormat>
  <Paragraphs>544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9" baseType="lpstr">
      <vt:lpstr>Andale Mono</vt:lpstr>
      <vt:lpstr>Arial</vt:lpstr>
      <vt:lpstr>Calibri</vt:lpstr>
      <vt:lpstr>Calibri Light</vt:lpstr>
      <vt:lpstr>Comic Sans MS</vt:lpstr>
      <vt:lpstr>Merriweather</vt:lpstr>
      <vt:lpstr>Times</vt:lpstr>
      <vt:lpstr>Times New Roman</vt:lpstr>
      <vt:lpstr>Wingdings</vt:lpstr>
      <vt:lpstr>Tema di Office</vt:lpstr>
      <vt:lpstr>Presentazione standard di PowerPoint</vt:lpstr>
      <vt:lpstr>Anno Accademico 2021-2022</vt:lpstr>
      <vt:lpstr>REGOLE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PROGRAMMA Attività ottobre –dicembre 2021</vt:lpstr>
      <vt:lpstr>PROGRAMMA UMANISTICA</vt:lpstr>
      <vt:lpstr>Presentazione standard di PowerPoint</vt:lpstr>
      <vt:lpstr>ABRUZZO SEGRETO</vt:lpstr>
      <vt:lpstr>Museo dell’Ottocento e Casa Museo V. Bindi</vt:lpstr>
      <vt:lpstr>MANTOVA visita guidata (prof. Stefano Papetti)</vt:lpstr>
      <vt:lpstr>Programma MANTOVA                        visita guidata (prof. Stefano Papetti)</vt:lpstr>
      <vt:lpstr>Mini Crociera sul Mincio</vt:lpstr>
      <vt:lpstr>MONTEFORTINO città, Monte San Martino, Santuario Madonna dell’Ambro  </vt:lpstr>
      <vt:lpstr>CASTELLI: visita ai forni “a respiro”     </vt:lpstr>
      <vt:lpstr>LORETO: Mostra "Pellegrini e devoti nell' arte da Crivelli a Caravaggio«, Visita alla Basilica e al Palazzo Apostolico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UTEAP aps</dc:title>
  <dc:creator>Emanuele Colonnelli</dc:creator>
  <cp:lastModifiedBy>Jos Gianna</cp:lastModifiedBy>
  <cp:revision>54</cp:revision>
  <dcterms:created xsi:type="dcterms:W3CDTF">2021-10-02T08:35:00Z</dcterms:created>
  <dcterms:modified xsi:type="dcterms:W3CDTF">2021-12-12T13:52:59Z</dcterms:modified>
</cp:coreProperties>
</file>