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83" r:id="rId4"/>
    <p:sldId id="284" r:id="rId5"/>
    <p:sldId id="286" r:id="rId6"/>
    <p:sldId id="287" r:id="rId7"/>
    <p:sldId id="288" r:id="rId8"/>
    <p:sldId id="285" r:id="rId9"/>
    <p:sldId id="293" r:id="rId10"/>
    <p:sldId id="294" r:id="rId11"/>
    <p:sldId id="271" r:id="rId12"/>
    <p:sldId id="272" r:id="rId13"/>
    <p:sldId id="281" r:id="rId14"/>
    <p:sldId id="269" r:id="rId15"/>
    <p:sldId id="273" r:id="rId16"/>
    <p:sldId id="274" r:id="rId17"/>
    <p:sldId id="275" r:id="rId18"/>
    <p:sldId id="276" r:id="rId19"/>
    <p:sldId id="262" r:id="rId20"/>
    <p:sldId id="264" r:id="rId21"/>
    <p:sldId id="265" r:id="rId22"/>
    <p:sldId id="277" r:id="rId23"/>
    <p:sldId id="278" r:id="rId24"/>
    <p:sldId id="279" r:id="rId25"/>
    <p:sldId id="280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2989-9744-4420-96BB-F76BBFCCA4E7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7205-3069-4941-B229-7D36A4002F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39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277B-9194-47F9-A11C-3A6853B2B621}" type="datetime1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8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CECA-214D-49A6-9F7A-CAB844F760D1}" type="datetime1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29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4010-01F8-4C3E-A3C9-BBA248524731}" type="datetime1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6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C6BD-B9C5-443E-862B-C26925CBF1F4}" type="datetime1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68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6B9-7A7D-42C6-B7D3-9FFB41A826E4}" type="datetime1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7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65F6-FBC7-4BC7-B7A2-082CD38CAE19}" type="datetime1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36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F420-976A-4BE9-B383-2403258D2195}" type="datetime1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79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1C52-B1B6-4AB2-88A3-DFA454516107}" type="datetime1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4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DAEC-F13C-4061-84CC-FB3E7C822E4F}" type="datetime1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62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C9A8-1116-43BA-A905-D5D996A7B7BF}" type="datetime1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07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3248-EB12-4BB8-8C91-08EAAA554D3B}" type="datetime1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76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9A28-C790-4500-8F34-73B2BD43CD87}" type="datetime1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0136-4CE7-4406-BBB3-F4F348A55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84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81325" y="2790787"/>
            <a:ext cx="4256689" cy="11855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9220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70201" y="2598741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it-IT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11" y="4064000"/>
            <a:ext cx="3373915" cy="25385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1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17973" y="2086187"/>
            <a:ext cx="11257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Inter"/>
              </a:rPr>
              <a:t>Internet </a:t>
            </a:r>
            <a:r>
              <a:rPr lang="it-IT" sz="3200" dirty="0">
                <a:solidFill>
                  <a:srgbClr val="404040"/>
                </a:solidFill>
                <a:latin typeface="Inter"/>
              </a:rPr>
              <a:t>è una fonte cruciale di dati per l'IA, ma </a:t>
            </a:r>
            <a:r>
              <a:rPr lang="it-IT" sz="3200" b="1" dirty="0">
                <a:solidFill>
                  <a:srgbClr val="404040"/>
                </a:solidFill>
                <a:latin typeface="Inter"/>
              </a:rPr>
              <a:t>non è l'unica</a:t>
            </a:r>
            <a:r>
              <a:rPr lang="it-IT" sz="3200" dirty="0">
                <a:solidFill>
                  <a:srgbClr val="404040"/>
                </a:solidFill>
                <a:latin typeface="Inter"/>
              </a:rPr>
              <a:t>. </a:t>
            </a:r>
            <a:endParaRPr lang="it-IT" sz="3200" dirty="0" smtClean="0">
              <a:solidFill>
                <a:srgbClr val="404040"/>
              </a:solidFill>
              <a:latin typeface="Inter"/>
            </a:endParaRPr>
          </a:p>
          <a:p>
            <a:endParaRPr lang="it-IT" sz="3200" dirty="0" smtClean="0">
              <a:solidFill>
                <a:srgbClr val="404040"/>
              </a:solidFill>
              <a:latin typeface="Inter"/>
            </a:endParaRPr>
          </a:p>
          <a:p>
            <a:r>
              <a:rPr lang="it-IT" sz="3200" dirty="0" smtClean="0">
                <a:solidFill>
                  <a:srgbClr val="404040"/>
                </a:solidFill>
                <a:latin typeface="Inter"/>
              </a:rPr>
              <a:t>Molte </a:t>
            </a:r>
            <a:r>
              <a:rPr lang="it-IT" sz="3200" dirty="0">
                <a:solidFill>
                  <a:srgbClr val="404040"/>
                </a:solidFill>
                <a:latin typeface="Inter"/>
              </a:rPr>
              <a:t>applicazioni di IA funzionano con dati </a:t>
            </a:r>
            <a:r>
              <a:rPr lang="it-IT" sz="3200" dirty="0">
                <a:solidFill>
                  <a:srgbClr val="FF0000"/>
                </a:solidFill>
                <a:latin typeface="Inter"/>
              </a:rPr>
              <a:t>offline</a:t>
            </a:r>
            <a:r>
              <a:rPr lang="it-IT" sz="3200" dirty="0">
                <a:solidFill>
                  <a:srgbClr val="404040"/>
                </a:solidFill>
                <a:latin typeface="Inter"/>
              </a:rPr>
              <a:t>, </a:t>
            </a:r>
            <a:r>
              <a:rPr lang="it-IT" sz="3200" dirty="0">
                <a:solidFill>
                  <a:srgbClr val="FF0000"/>
                </a:solidFill>
                <a:latin typeface="Inter"/>
              </a:rPr>
              <a:t>locali o isolati</a:t>
            </a:r>
            <a:r>
              <a:rPr lang="it-IT" sz="3200" dirty="0">
                <a:solidFill>
                  <a:srgbClr val="404040"/>
                </a:solidFill>
                <a:latin typeface="Inter"/>
              </a:rPr>
              <a:t>, specialmente in contesti dove la sicurezza, la privacy o la velocità di elaborazione sono prioritarie</a:t>
            </a:r>
            <a:r>
              <a:rPr lang="it-IT" sz="3200" dirty="0" smtClean="0">
                <a:solidFill>
                  <a:srgbClr val="404040"/>
                </a:solidFill>
                <a:latin typeface="Inter"/>
              </a:rPr>
              <a:t>.</a:t>
            </a:r>
          </a:p>
          <a:p>
            <a:endParaRPr lang="it-IT" sz="3200" dirty="0" smtClean="0">
              <a:solidFill>
                <a:srgbClr val="404040"/>
              </a:solidFill>
              <a:latin typeface="Inter"/>
            </a:endParaRPr>
          </a:p>
          <a:p>
            <a:r>
              <a:rPr lang="it-IT" sz="3200" dirty="0" smtClean="0">
                <a:solidFill>
                  <a:srgbClr val="404040"/>
                </a:solidFill>
                <a:latin typeface="Inter"/>
              </a:rPr>
              <a:t>La </a:t>
            </a:r>
            <a:r>
              <a:rPr lang="it-IT" sz="3200" dirty="0">
                <a:solidFill>
                  <a:srgbClr val="404040"/>
                </a:solidFill>
                <a:latin typeface="Inter"/>
              </a:rPr>
              <a:t>scelta di utilizzare dati in rete o offline dipende dalle esigenze specifiche del progetto e dal contesto in cui l'IA opera</a:t>
            </a:r>
            <a:r>
              <a:rPr lang="it-IT" dirty="0">
                <a:solidFill>
                  <a:srgbClr val="404040"/>
                </a:solidFill>
                <a:latin typeface="Inter"/>
              </a:rPr>
              <a:t>.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dove impara e prende i dati?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36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94" y="5523658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pic>
        <p:nvPicPr>
          <p:cNvPr id="1026" name="Picture 2" descr="uomo che pensa con punti interrogativi 2133685 Arte vettoriale a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07" y="2137804"/>
            <a:ext cx="1739167" cy="20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582859"/>
            <a:ext cx="10439400" cy="4594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i="1" dirty="0"/>
              <a:t>Secondo il vocabolario della lingua </a:t>
            </a:r>
            <a:r>
              <a:rPr lang="it-IT" i="1" dirty="0" smtClean="0"/>
              <a:t>italiana per un essere umano, essere intelligente significa:</a:t>
            </a:r>
          </a:p>
          <a:p>
            <a:endParaRPr lang="it-IT" dirty="0"/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Essere intelligente può significare diverse cose a </a:t>
            </a:r>
            <a:r>
              <a:rPr lang="it-IT" dirty="0" smtClean="0"/>
              <a:t>seconda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 smtClean="0"/>
              <a:t>del </a:t>
            </a:r>
            <a:r>
              <a:rPr lang="it-IT" dirty="0"/>
              <a:t>contesto, ma in generale si riferisce a una combinazione </a:t>
            </a:r>
            <a:r>
              <a:rPr lang="it-IT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 smtClean="0"/>
              <a:t>di </a:t>
            </a:r>
            <a:r>
              <a:rPr lang="it-IT" dirty="0"/>
              <a:t>abilità cognitive, capacità di apprendimento e </a:t>
            </a:r>
            <a:r>
              <a:rPr lang="it-IT" dirty="0" smtClean="0"/>
              <a:t>adattamento.</a:t>
            </a:r>
          </a:p>
          <a:p>
            <a:endParaRPr lang="it-IT" dirty="0" smtClean="0"/>
          </a:p>
          <a:p>
            <a:r>
              <a:rPr lang="it-IT" dirty="0" smtClean="0"/>
              <a:t>Quindi l'intelligenza </a:t>
            </a:r>
            <a:r>
              <a:rPr lang="it-IT" dirty="0"/>
              <a:t>non è solo una questione di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</a:t>
            </a:r>
            <a:r>
              <a:rPr lang="it-IT" dirty="0"/>
              <a:t> o abilità accademiche, ma un insieme complesso di capacità che permettono a una persona di affrontare la vita in modo efficace e significativo.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significa essere intelligenti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3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ettore icona testa intelligenza artificiale Disegno vettoriale icona AI  utilizzato in Ai Concepts | Vettore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97" y="1502169"/>
            <a:ext cx="4833182" cy="48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0898" y="1973843"/>
            <a:ext cx="7889590" cy="45089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b="1" i="1" dirty="0" smtClean="0"/>
              <a:t>Per l’</a:t>
            </a:r>
            <a:r>
              <a:rPr lang="it-IT" b="1" i="1" dirty="0" err="1" smtClean="0"/>
              <a:t>ntelligenza</a:t>
            </a:r>
            <a:r>
              <a:rPr lang="it-IT" b="1" i="1" dirty="0" smtClean="0"/>
              <a:t> artificiale essere intelligenti significa:</a:t>
            </a:r>
            <a:endParaRPr lang="it-IT" b="1" i="1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Riconoscimento </a:t>
            </a:r>
            <a:r>
              <a:rPr lang="it-IT" dirty="0"/>
              <a:t>vocale,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visione artificiale,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L'elaborazione </a:t>
            </a:r>
            <a:r>
              <a:rPr lang="it-IT" dirty="0"/>
              <a:t>del linguaggio </a:t>
            </a:r>
            <a:r>
              <a:rPr lang="it-IT" dirty="0" smtClean="0"/>
              <a:t>naturale , </a:t>
            </a:r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risoluzione di </a:t>
            </a:r>
            <a:r>
              <a:rPr lang="it-IT" dirty="0" smtClean="0"/>
              <a:t>problemi, </a:t>
            </a:r>
          </a:p>
          <a:p>
            <a:pPr marL="0" indent="0">
              <a:buNone/>
            </a:pPr>
            <a:r>
              <a:rPr lang="it-IT" dirty="0" smtClean="0"/>
              <a:t>L’elaborazione di grandi quantità di dati, </a:t>
            </a:r>
          </a:p>
          <a:p>
            <a:pPr marL="0" indent="0">
              <a:buNone/>
            </a:pPr>
            <a:r>
              <a:rPr lang="it-IT" dirty="0" smtClean="0"/>
              <a:t>La produzione di risposte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questi punti, con enorme velocità e precisione non paragonabili alla lentezza umana.</a:t>
            </a: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significa essere intelligenti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549" y="53657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3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</a:t>
            </a:r>
            <a:r>
              <a:rPr lang="it-IT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Artificiale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1509"/>
            <a:ext cx="10515600" cy="4950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 smtClean="0"/>
              <a:t>Quali sono state le migliori </a:t>
            </a:r>
            <a:r>
              <a:rPr lang="it-IT" sz="2400" b="1" dirty="0"/>
              <a:t>Performance dell'Intelligenza </a:t>
            </a:r>
            <a:r>
              <a:rPr lang="it-IT" sz="2400" b="1" dirty="0" smtClean="0"/>
              <a:t>Artificiale ad oggi?</a:t>
            </a:r>
            <a:endParaRPr lang="it-IT" sz="2400" b="1" dirty="0"/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7072"/>
            <a:ext cx="3193222" cy="3139349"/>
          </a:xfrm>
          <a:prstGeom prst="rect">
            <a:avLst/>
          </a:prstGeom>
        </p:spPr>
      </p:pic>
      <p:pic>
        <p:nvPicPr>
          <p:cNvPr id="3076" name="Picture 4" descr="Immagini di Drone Disegno - Download gratuiti su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85" y="2335513"/>
            <a:ext cx="3401542" cy="34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 ha paura dell'auto-pilota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18" y="2946258"/>
            <a:ext cx="3675314" cy="24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26" y="55054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0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49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</a:t>
            </a:r>
            <a:r>
              <a:rPr lang="it-IT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Artificiale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1509"/>
            <a:ext cx="10515600" cy="4950372"/>
          </a:xfrm>
        </p:spPr>
        <p:txBody>
          <a:bodyPr>
            <a:normAutofit fontScale="47500" lnSpcReduction="20000"/>
          </a:bodyPr>
          <a:lstStyle/>
          <a:p>
            <a:endParaRPr lang="it-IT" b="1" dirty="0" smtClean="0"/>
          </a:p>
          <a:p>
            <a:pPr marL="0" indent="0" algn="ctr">
              <a:buNone/>
            </a:pPr>
            <a:r>
              <a:rPr lang="it-IT" sz="5100" b="1" dirty="0" smtClean="0"/>
              <a:t>Quali sono state le migliori </a:t>
            </a:r>
            <a:r>
              <a:rPr lang="it-IT" sz="5100" b="1" dirty="0"/>
              <a:t>Performance dell'Intelligenza </a:t>
            </a:r>
            <a:r>
              <a:rPr lang="it-IT" sz="5100" b="1" dirty="0" smtClean="0"/>
              <a:t>Artificiale ad oggi</a:t>
            </a:r>
            <a:r>
              <a:rPr lang="it-IT" sz="6000" b="1" dirty="0" smtClean="0"/>
              <a:t>?</a:t>
            </a:r>
            <a:endParaRPr lang="it-IT" sz="6000" b="1" dirty="0"/>
          </a:p>
          <a:p>
            <a:endParaRPr lang="it-IT" b="1" dirty="0"/>
          </a:p>
          <a:p>
            <a:r>
              <a:rPr lang="it-IT" dirty="0" smtClean="0"/>
              <a:t>Ha </a:t>
            </a:r>
            <a:r>
              <a:rPr lang="it-IT" dirty="0"/>
              <a:t>battuto il campione mondiale Lee </a:t>
            </a:r>
            <a:r>
              <a:rPr lang="it-IT" dirty="0" err="1"/>
              <a:t>Sedol</a:t>
            </a:r>
            <a:r>
              <a:rPr lang="it-IT" dirty="0"/>
              <a:t> nel </a:t>
            </a:r>
            <a:r>
              <a:rPr lang="it-IT" dirty="0" smtClean="0"/>
              <a:t>2016 nel </a:t>
            </a:r>
            <a:r>
              <a:rPr lang="it-IT" b="1" dirty="0" smtClean="0"/>
              <a:t>Gioco </a:t>
            </a:r>
            <a:r>
              <a:rPr lang="it-IT" b="1" dirty="0"/>
              <a:t>del </a:t>
            </a:r>
            <a:r>
              <a:rPr lang="it-IT" b="1" dirty="0" smtClean="0"/>
              <a:t>Go, q</a:t>
            </a:r>
            <a:r>
              <a:rPr lang="it-IT" dirty="0" smtClean="0"/>
              <a:t>uesta </a:t>
            </a:r>
            <a:r>
              <a:rPr lang="it-IT" dirty="0"/>
              <a:t>vittoria ha dimostrato la capacità dell'IA di apprendere e </a:t>
            </a:r>
            <a:r>
              <a:rPr lang="it-IT" dirty="0" err="1"/>
              <a:t>strategizzare</a:t>
            </a:r>
            <a:r>
              <a:rPr lang="it-IT" dirty="0"/>
              <a:t> in giochi complessi.</a:t>
            </a:r>
          </a:p>
          <a:p>
            <a:r>
              <a:rPr lang="it-IT" b="1" dirty="0" smtClean="0"/>
              <a:t>Elaborazione </a:t>
            </a:r>
            <a:r>
              <a:rPr lang="it-IT" b="1" dirty="0"/>
              <a:t>del Linguaggio </a:t>
            </a:r>
            <a:r>
              <a:rPr lang="it-IT" b="1" dirty="0" smtClean="0"/>
              <a:t>Naturale </a:t>
            </a:r>
            <a:r>
              <a:rPr lang="it-IT" dirty="0" smtClean="0"/>
              <a:t>ha </a:t>
            </a:r>
            <a:r>
              <a:rPr lang="it-IT" dirty="0"/>
              <a:t>mostrato performance straordinarie nella generazione di testo, comprensione del linguaggio e traduzione, stabilendo nuovi standard nel campo del NLP.</a:t>
            </a:r>
          </a:p>
          <a:p>
            <a:r>
              <a:rPr lang="it-IT" b="1" dirty="0" smtClean="0"/>
              <a:t>Visione Artificiale </a:t>
            </a:r>
            <a:r>
              <a:rPr lang="it-IT" dirty="0" smtClean="0"/>
              <a:t>Reti </a:t>
            </a:r>
            <a:r>
              <a:rPr lang="it-IT" dirty="0"/>
              <a:t>neurali profonde, come </a:t>
            </a:r>
            <a:r>
              <a:rPr lang="it-IT" dirty="0" err="1"/>
              <a:t>ResNet</a:t>
            </a:r>
            <a:r>
              <a:rPr lang="it-IT" dirty="0"/>
              <a:t>, hanno raggiunto tassi di errore inferiori al 3% nel riconoscimento delle immagini, superando le capacità umane.</a:t>
            </a:r>
          </a:p>
          <a:p>
            <a:r>
              <a:rPr lang="it-IT" b="1" dirty="0" smtClean="0"/>
              <a:t>Medicina Diagnosi </a:t>
            </a:r>
            <a:r>
              <a:rPr lang="it-IT" b="1" dirty="0"/>
              <a:t>Medica</a:t>
            </a:r>
            <a:r>
              <a:rPr lang="it-IT" dirty="0"/>
              <a:t>: IA come </a:t>
            </a:r>
            <a:r>
              <a:rPr lang="it-IT" dirty="0" err="1"/>
              <a:t>DeepMind's</a:t>
            </a:r>
            <a:r>
              <a:rPr lang="it-IT" dirty="0"/>
              <a:t> </a:t>
            </a:r>
            <a:r>
              <a:rPr lang="it-IT" dirty="0" err="1"/>
              <a:t>AlphaFold</a:t>
            </a:r>
            <a:r>
              <a:rPr lang="it-IT" dirty="0"/>
              <a:t> ha rivoluzionato la biologia strutturale, prevedendo con precisione le strutture delle proteine, un compito complesso che ha impiegato decenni per essere compreso</a:t>
            </a:r>
            <a:r>
              <a:rPr lang="it-IT" dirty="0" smtClean="0"/>
              <a:t>.</a:t>
            </a:r>
          </a:p>
          <a:p>
            <a:r>
              <a:rPr lang="it-IT" b="1" dirty="0"/>
              <a:t>Chirurgia Assistita da Robot</a:t>
            </a:r>
            <a:r>
              <a:rPr lang="it-IT" dirty="0"/>
              <a:t>: Sistemi come il Da Vinci </a:t>
            </a:r>
            <a:r>
              <a:rPr lang="it-IT" dirty="0" err="1"/>
              <a:t>Surgical</a:t>
            </a:r>
            <a:r>
              <a:rPr lang="it-IT" dirty="0"/>
              <a:t> System utilizzano l'IA per migliorare la precisione e la sicurezza durante le operazioni chirurgiche.</a:t>
            </a:r>
          </a:p>
          <a:p>
            <a:r>
              <a:rPr lang="it-IT" b="1" dirty="0" smtClean="0"/>
              <a:t>Veicoli Autonomi </a:t>
            </a:r>
            <a:r>
              <a:rPr lang="it-IT" b="1" dirty="0" err="1" smtClean="0"/>
              <a:t>Waymo</a:t>
            </a:r>
            <a:r>
              <a:rPr lang="it-IT" dirty="0"/>
              <a:t>: Ha dimostrato capacità avanzate nella guida autonoma, completando milioni di miglia di test su strade pubbliche con un alto livello di sicurezza.</a:t>
            </a:r>
          </a:p>
          <a:p>
            <a:r>
              <a:rPr lang="it-IT" b="1" dirty="0" smtClean="0"/>
              <a:t>Creatività Generazione </a:t>
            </a:r>
            <a:r>
              <a:rPr lang="it-IT" b="1" dirty="0"/>
              <a:t>Artistica</a:t>
            </a:r>
            <a:r>
              <a:rPr lang="it-IT" dirty="0"/>
              <a:t>: Strumenti come DALL-E e </a:t>
            </a:r>
            <a:r>
              <a:rPr lang="it-IT" dirty="0" err="1"/>
              <a:t>Midjourney</a:t>
            </a:r>
            <a:r>
              <a:rPr lang="it-IT" dirty="0"/>
              <a:t> hanno mostrato capacità di creare opere d'arte originali e </a:t>
            </a:r>
            <a:r>
              <a:rPr lang="it-IT" dirty="0" smtClean="0"/>
              <a:t>immagini realistiche </a:t>
            </a:r>
            <a:r>
              <a:rPr lang="it-IT" dirty="0"/>
              <a:t>a partire da descrizioni testuali</a:t>
            </a:r>
            <a:r>
              <a:rPr lang="it-IT" dirty="0" smtClean="0"/>
              <a:t>.</a:t>
            </a:r>
          </a:p>
          <a:p>
            <a:r>
              <a:rPr lang="it-IT" b="1" dirty="0"/>
              <a:t>Droni Militari</a:t>
            </a:r>
            <a:r>
              <a:rPr lang="it-IT" dirty="0"/>
              <a:t>: L'IA viene utilizzata per il controllo autonomo dei droni, migliorando la sorveglianza, la ricognizione e le operazioni di attacco.</a:t>
            </a:r>
          </a:p>
          <a:p>
            <a:r>
              <a:rPr lang="it-IT" b="1" dirty="0"/>
              <a:t>Veicoli Terrestri </a:t>
            </a:r>
            <a:r>
              <a:rPr lang="it-IT" b="1" dirty="0" smtClean="0"/>
              <a:t>Militari Autonomi</a:t>
            </a:r>
            <a:r>
              <a:rPr lang="it-IT" dirty="0"/>
              <a:t>: Sistemi come il </a:t>
            </a:r>
            <a:r>
              <a:rPr lang="it-IT" dirty="0" err="1"/>
              <a:t>Robotic</a:t>
            </a:r>
            <a:r>
              <a:rPr lang="it-IT" dirty="0"/>
              <a:t> Combat </a:t>
            </a:r>
            <a:r>
              <a:rPr lang="it-IT" dirty="0" err="1"/>
              <a:t>Vehicle</a:t>
            </a:r>
            <a:r>
              <a:rPr lang="it-IT" dirty="0"/>
              <a:t> (RCV) possono operare in scenari di combattimento senza necessità di un pilota umano.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94" y="124899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7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7108" y="365760"/>
            <a:ext cx="110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umana Vs intelligenza artificiale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91353" y="1302022"/>
            <a:ext cx="5496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0" dirty="0" smtClean="0">
                <a:solidFill>
                  <a:srgbClr val="262626"/>
                </a:solidFill>
                <a:effectLst/>
                <a:latin typeface="-apple-system"/>
              </a:rPr>
              <a:t>Capacità di Apprendimento</a:t>
            </a:r>
            <a:endParaRPr lang="it-IT" sz="3200" b="1" i="0" dirty="0">
              <a:solidFill>
                <a:srgbClr val="262626"/>
              </a:solidFill>
              <a:effectLst/>
              <a:latin typeface="-apple-system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94581" y="1992062"/>
            <a:ext cx="10998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Sì</a:t>
            </a:r>
            <a:r>
              <a:rPr lang="it-IT" b="0" i="0" dirty="0" smtClean="0">
                <a:solidFill>
                  <a:srgbClr val="262626"/>
                </a:solidFill>
                <a:effectLst/>
                <a:latin typeface="-apple-system"/>
              </a:rPr>
              <a:t>, l'intelligenza artificiale (IA) ha capacità di apprendimento, ma queste capacità differiscono significativamente da quelle umane</a:t>
            </a:r>
          </a:p>
          <a:p>
            <a:pPr algn="ctr"/>
            <a:r>
              <a:rPr lang="it-IT" b="1" dirty="0" smtClean="0"/>
              <a:t>Apprendimento Automatico</a:t>
            </a:r>
          </a:p>
          <a:p>
            <a:pPr algn="ctr"/>
            <a:endParaRPr lang="it-IT" b="1" dirty="0"/>
          </a:p>
          <a:p>
            <a:r>
              <a:rPr lang="it-IT" dirty="0" smtClean="0"/>
              <a:t>L'apprendimento </a:t>
            </a:r>
            <a:r>
              <a:rPr lang="it-IT" dirty="0"/>
              <a:t>automatico è una branca dell'IA che consente ai sistemi di apprendere dai dati senza essere esplicitamente </a:t>
            </a:r>
            <a:r>
              <a:rPr lang="it-IT" dirty="0" smtClean="0"/>
              <a:t>programmati, utilizza </a:t>
            </a:r>
            <a:r>
              <a:rPr lang="it-IT" dirty="0"/>
              <a:t>algoritmi per identificare pattern e fare previsioni basate su dati storici</a:t>
            </a:r>
            <a:r>
              <a:rPr lang="it-IT" dirty="0" smtClean="0"/>
              <a:t>.</a:t>
            </a:r>
          </a:p>
          <a:p>
            <a:r>
              <a:rPr lang="it-IT" dirty="0"/>
              <a:t>L'IA viene addestrata su un insieme di dati etichettati, dove l'output corretto è già noto</a:t>
            </a:r>
            <a:r>
              <a:rPr lang="it-IT" dirty="0" smtClean="0"/>
              <a:t>.</a:t>
            </a:r>
          </a:p>
          <a:p>
            <a:r>
              <a:rPr lang="it-IT" dirty="0"/>
              <a:t>L'IA analizza dati non etichettati per trovare strutture o pattern nascosti</a:t>
            </a:r>
            <a:r>
              <a:rPr lang="it-IT" dirty="0" smtClean="0"/>
              <a:t>.</a:t>
            </a:r>
          </a:p>
          <a:p>
            <a:r>
              <a:rPr lang="it-IT" dirty="0"/>
              <a:t>L'IA impara attraverso tentativi ed errori, ricevendo feedback </a:t>
            </a:r>
            <a:r>
              <a:rPr lang="it-IT" dirty="0" smtClean="0"/>
              <a:t>dagli stessi utilizzatori</a:t>
            </a:r>
          </a:p>
          <a:p>
            <a:r>
              <a:rPr lang="it-IT" dirty="0"/>
              <a:t>L'IA può adattarsi a nuove informazioni e migliorare le sue prestazioni nel tempo, ma questo processo è guidato dai dati e dagli algoritmi utilizzati.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33" y="5309075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7108" y="365760"/>
            <a:ext cx="110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umana Vs intelligenza artificiale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26470" y="1302022"/>
            <a:ext cx="2324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0" dirty="0" smtClean="0">
                <a:solidFill>
                  <a:srgbClr val="262626"/>
                </a:solidFill>
                <a:effectLst/>
                <a:latin typeface="-apple-system"/>
              </a:rPr>
              <a:t>Limitazioni</a:t>
            </a:r>
            <a:endParaRPr lang="it-IT" sz="3200" b="1" i="0" dirty="0">
              <a:solidFill>
                <a:srgbClr val="262626"/>
              </a:solidFill>
              <a:effectLst/>
              <a:latin typeface="-apple-system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94581" y="1992062"/>
            <a:ext cx="1099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38726" y="2099967"/>
            <a:ext cx="10953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 i="0" dirty="0" smtClean="0">
                <a:solidFill>
                  <a:srgbClr val="262626"/>
                </a:solidFill>
                <a:effectLst/>
                <a:latin typeface="-apple-system"/>
              </a:rPr>
              <a:t>Mancanza di Comprensione</a:t>
            </a:r>
            <a:r>
              <a:rPr lang="it-IT" b="0" i="0" dirty="0" smtClean="0">
                <a:solidFill>
                  <a:srgbClr val="262626"/>
                </a:solidFill>
                <a:effectLst/>
                <a:latin typeface="-apple-system"/>
              </a:rPr>
              <a:t>: </a:t>
            </a:r>
            <a:r>
              <a:rPr lang="it-IT" b="0" i="0" u="sng" dirty="0" smtClean="0">
                <a:solidFill>
                  <a:srgbClr val="FF0000"/>
                </a:solidFill>
                <a:effectLst/>
                <a:latin typeface="-apple-system"/>
              </a:rPr>
              <a:t>L'IA non "comprende" </a:t>
            </a:r>
            <a:r>
              <a:rPr lang="it-IT" b="0" i="0" dirty="0" smtClean="0">
                <a:solidFill>
                  <a:srgbClr val="262626"/>
                </a:solidFill>
                <a:effectLst/>
                <a:latin typeface="-apple-system"/>
              </a:rPr>
              <a:t>le informazioni come un essere umano; elabora i dati in base a pattern e regole.</a:t>
            </a:r>
          </a:p>
          <a:p>
            <a:endParaRPr lang="it-IT" b="0" i="0" dirty="0" smtClean="0">
              <a:solidFill>
                <a:srgbClr val="262626"/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i="0" dirty="0" smtClean="0">
                <a:solidFill>
                  <a:srgbClr val="262626"/>
                </a:solidFill>
                <a:effectLst/>
                <a:latin typeface="-apple-system"/>
              </a:rPr>
              <a:t>Dipendenza dai Dati</a:t>
            </a:r>
            <a:r>
              <a:rPr lang="it-IT" b="0" i="0" dirty="0" smtClean="0">
                <a:solidFill>
                  <a:srgbClr val="262626"/>
                </a:solidFill>
                <a:effectLst/>
                <a:latin typeface="-apple-system"/>
              </a:rPr>
              <a:t>: La qualità e la quantità dei dati influenzano direttamente le capacità di apprendimento dell'IA.</a:t>
            </a:r>
            <a:endParaRPr lang="it-IT" b="0" i="0" dirty="0">
              <a:solidFill>
                <a:srgbClr val="262626"/>
              </a:solidFill>
              <a:effectLst/>
              <a:latin typeface="-apple-system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099" y="521970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3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7108" y="365760"/>
            <a:ext cx="110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umana Vs intelligenza artificiale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94581" y="1992062"/>
            <a:ext cx="1099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89629" y="2434196"/>
            <a:ext cx="108977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 smtClean="0">
                <a:solidFill>
                  <a:srgbClr val="262626"/>
                </a:solidFill>
                <a:effectLst/>
                <a:latin typeface="-apple-system"/>
              </a:rPr>
              <a:t>L'intelligenza artificiale, nella sua forma attuale, </a:t>
            </a:r>
            <a:r>
              <a:rPr lang="it-IT" b="1" i="0" dirty="0" smtClean="0">
                <a:solidFill>
                  <a:srgbClr val="262626"/>
                </a:solidFill>
                <a:effectLst/>
                <a:latin typeface="-apple-system"/>
              </a:rPr>
              <a:t>non ha curiosità</a:t>
            </a:r>
            <a:r>
              <a:rPr lang="it-IT" b="0" i="0" dirty="0" smtClean="0">
                <a:solidFill>
                  <a:srgbClr val="262626"/>
                </a:solidFill>
                <a:effectLst/>
                <a:latin typeface="-apple-system"/>
              </a:rPr>
              <a:t> né un </a:t>
            </a:r>
            <a:r>
              <a:rPr lang="it-IT" b="1" i="0" dirty="0" smtClean="0">
                <a:solidFill>
                  <a:srgbClr val="262626"/>
                </a:solidFill>
                <a:effectLst/>
                <a:latin typeface="-apple-system"/>
              </a:rPr>
              <a:t>desiderio di esplorare e comprendere il mondo</a:t>
            </a:r>
            <a:r>
              <a:rPr lang="it-IT" b="0" i="0" dirty="0" smtClean="0">
                <a:solidFill>
                  <a:srgbClr val="262626"/>
                </a:solidFill>
                <a:effectLst/>
                <a:latin typeface="-apple-system"/>
              </a:rPr>
              <a:t> come gli esseri umani.</a:t>
            </a:r>
          </a:p>
          <a:p>
            <a:endParaRPr lang="it-IT" dirty="0">
              <a:solidFill>
                <a:srgbClr val="262626"/>
              </a:solidFill>
              <a:latin typeface="-apple-system"/>
            </a:endParaRPr>
          </a:p>
          <a:p>
            <a:r>
              <a:rPr lang="it-IT" dirty="0"/>
              <a:t>L'IA </a:t>
            </a:r>
            <a:r>
              <a:rPr lang="it-IT" u="sng" dirty="0">
                <a:solidFill>
                  <a:srgbClr val="FF0000"/>
                </a:solidFill>
              </a:rPr>
              <a:t>non possiede coscienza </a:t>
            </a:r>
            <a:r>
              <a:rPr lang="it-IT" dirty="0"/>
              <a:t>o autoconsapevolezza. Non ha emozioni, desideri o motivazioni intrinseche.</a:t>
            </a:r>
          </a:p>
          <a:p>
            <a:r>
              <a:rPr lang="it-IT" dirty="0"/>
              <a:t>L'IA opera esclusivamente in base ai dati forniti e agli algoritmi programmati. Non può "curiosare" o "esplorare" autonomamente; tutte le azioni sono reazioni a input specifici.</a:t>
            </a:r>
          </a:p>
          <a:p>
            <a:endParaRPr lang="it-IT" dirty="0" smtClean="0"/>
          </a:p>
          <a:p>
            <a:r>
              <a:rPr lang="it-IT" dirty="0"/>
              <a:t>Alcuni sistemi di IA possono simulare comportamenti che sembrano curiosi, come esplorare vari scenari per ottimizzare risultati, ma ciò è guidato da obiettivi programmati piuttosto che da un vero desiderio di apprendere.</a:t>
            </a:r>
          </a:p>
          <a:p>
            <a:r>
              <a:rPr lang="it-IT" dirty="0"/>
              <a:t>L'apprendimento dell'IA avviene attraverso processi supervisionati o non supervisionati, dove l'IA analizza dati e fa inferenze, ma non cerca attivamente di scoprire o esplorare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/>
              <a:t>Anche se l'IA può essere progettata per cercare nuove informazioni (ad esempio, attraverso web </a:t>
            </a:r>
            <a:r>
              <a:rPr lang="it-IT" dirty="0" err="1"/>
              <a:t>scraping</a:t>
            </a:r>
            <a:r>
              <a:rPr lang="it-IT" dirty="0"/>
              <a:t> o accesso a database), queste azioni non derivano da curiosità, ma da istruzioni specifiche.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19958" y="1523089"/>
            <a:ext cx="683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262626"/>
                </a:solidFill>
                <a:latin typeface="-apple-system"/>
              </a:rPr>
              <a:t>L'intelligenza artificiale è curiosa?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99" y="1196757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7108" y="365760"/>
            <a:ext cx="110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umana Vs intelligenza artificiale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94581" y="1992062"/>
            <a:ext cx="1099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89629" y="2434196"/>
            <a:ext cx="1089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19958" y="1523089"/>
            <a:ext cx="6837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262626"/>
                </a:solidFill>
                <a:latin typeface="-apple-system"/>
              </a:rPr>
              <a:t>L'intelligenza artificiale è curiosa?</a:t>
            </a:r>
          </a:p>
        </p:txBody>
      </p:sp>
      <p:sp>
        <p:nvSpPr>
          <p:cNvPr id="3" name="Rettangolo 2"/>
          <p:cNvSpPr/>
          <p:nvPr/>
        </p:nvSpPr>
        <p:spPr>
          <a:xfrm>
            <a:off x="794581" y="2497258"/>
            <a:ext cx="110926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i="0" dirty="0" smtClean="0">
                <a:solidFill>
                  <a:srgbClr val="262626"/>
                </a:solidFill>
                <a:effectLst/>
                <a:latin typeface="-apple-system"/>
              </a:rPr>
              <a:t>In sintesi, l'IA può essere programmata per raccogliere e analizzare informazioni, </a:t>
            </a:r>
            <a:r>
              <a:rPr lang="it-IT" sz="2400" b="0" i="0" u="sng" dirty="0" smtClean="0">
                <a:solidFill>
                  <a:srgbClr val="FF0000"/>
                </a:solidFill>
                <a:effectLst/>
                <a:latin typeface="-apple-system"/>
              </a:rPr>
              <a:t>ma non ha curiosità o un desiderio intrinseco di esplorare il mondo come gli esseri umani</a:t>
            </a:r>
            <a:r>
              <a:rPr lang="it-IT" sz="2400" b="0" i="0" dirty="0" smtClean="0">
                <a:solidFill>
                  <a:srgbClr val="262626"/>
                </a:solidFill>
                <a:effectLst/>
                <a:latin typeface="-apple-system"/>
              </a:rPr>
              <a:t>. La sua "curiosità" è una simulazione basata su algoritmi e dati, non da una vera motivazione.</a:t>
            </a:r>
          </a:p>
          <a:p>
            <a:endParaRPr lang="it-IT" sz="2400" dirty="0">
              <a:solidFill>
                <a:srgbClr val="262626"/>
              </a:solidFill>
              <a:latin typeface="-apple-system"/>
            </a:endParaRPr>
          </a:p>
          <a:p>
            <a:r>
              <a:rPr lang="it-IT" sz="2400" dirty="0" smtClean="0">
                <a:solidFill>
                  <a:srgbClr val="262626"/>
                </a:solidFill>
                <a:latin typeface="-apple-system"/>
              </a:rPr>
              <a:t>Quindi esegue dei comandi logici, li esegue con una velocità non consentita all’essere umano sfruttando una rete di connessioni impressionante ed un serbatoio di informazioni immenso</a:t>
            </a: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49" y="54419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3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7108" y="365760"/>
            <a:ext cx="110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umana Vs intelligenza artificiale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7283" y="2205044"/>
            <a:ext cx="1099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89629" y="2434196"/>
            <a:ext cx="1089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9629" y="1451768"/>
            <a:ext cx="1056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262626"/>
                </a:solidFill>
                <a:latin typeface="-apple-system"/>
              </a:rPr>
              <a:t>L'intelligenza artificiale ha capacità di ragionamento?</a:t>
            </a:r>
          </a:p>
        </p:txBody>
      </p:sp>
      <p:sp>
        <p:nvSpPr>
          <p:cNvPr id="3" name="Rettangolo 2"/>
          <p:cNvSpPr/>
          <p:nvPr/>
        </p:nvSpPr>
        <p:spPr>
          <a:xfrm>
            <a:off x="699987" y="2397795"/>
            <a:ext cx="1109261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Sì, l'intelligenza artificiale ha capacità di </a:t>
            </a:r>
            <a:r>
              <a:rPr lang="it-IT" b="1" dirty="0"/>
              <a:t>ragionamento</a:t>
            </a:r>
            <a:r>
              <a:rPr lang="it-IT" dirty="0"/>
              <a:t> e può </a:t>
            </a:r>
            <a:r>
              <a:rPr lang="it-IT" b="1" dirty="0"/>
              <a:t>risolvere problemi</a:t>
            </a:r>
            <a:r>
              <a:rPr lang="it-IT" dirty="0"/>
              <a:t>, ma queste capacità sono diverse da quelle </a:t>
            </a:r>
            <a:r>
              <a:rPr lang="it-IT" dirty="0" smtClean="0"/>
              <a:t>umane.</a:t>
            </a:r>
            <a:r>
              <a:rPr lang="it-IT" dirty="0"/>
              <a:t> </a:t>
            </a:r>
            <a:r>
              <a:rPr lang="it-IT" dirty="0" smtClean="0"/>
              <a:t>Operano </a:t>
            </a:r>
            <a:r>
              <a:rPr lang="it-IT" dirty="0"/>
              <a:t>attraverso algoritmi e dati piuttosto che attraverso una comprensione o un'intuizione </a:t>
            </a:r>
            <a:r>
              <a:rPr lang="it-IT" dirty="0" smtClean="0"/>
              <a:t>umana</a:t>
            </a:r>
          </a:p>
          <a:p>
            <a:endParaRPr lang="it-IT" dirty="0" smtClean="0"/>
          </a:p>
          <a:p>
            <a:r>
              <a:rPr lang="it-IT" dirty="0"/>
              <a:t>L'IA può applicare regole logiche per dedurre conclusioni a partire da premesse. Utilizza algoritmi di ragionamento per analizzare dati e fare inferenze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/>
              <a:t>Può utilizzare sia il ragionamento induttivo (generalizzare da esempi specifici) sia quello deduttivo (applicare regole generali a casi specifici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r>
              <a:rPr lang="it-IT" dirty="0"/>
              <a:t>L'IA utilizza algoritmi specifici per affrontare problemi complessi. Ad esempio, può utilizzare algoritmi di ricerca (come A* o </a:t>
            </a:r>
            <a:r>
              <a:rPr lang="it-IT" dirty="0" err="1"/>
              <a:t>Dijkstra</a:t>
            </a:r>
            <a:r>
              <a:rPr lang="it-IT" dirty="0"/>
              <a:t>) per trovare soluzioni ottimali in problemi di percorso</a:t>
            </a:r>
            <a:r>
              <a:rPr lang="it-IT" dirty="0" smtClean="0"/>
              <a:t>.</a:t>
            </a:r>
          </a:p>
          <a:p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49" y="5359493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67244" y="567417"/>
            <a:ext cx="9144000" cy="1299220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60787" y="2076563"/>
            <a:ext cx="5997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Perché scriviamo 2025? Perché fra qualche anno queste </a:t>
            </a:r>
            <a:r>
              <a:rPr lang="it-IT" sz="2400" dirty="0" err="1" smtClean="0"/>
              <a:t>slides</a:t>
            </a:r>
            <a:r>
              <a:rPr lang="it-IT" sz="2400" dirty="0" smtClean="0"/>
              <a:t> saranno obsolete…..</a:t>
            </a:r>
          </a:p>
          <a:p>
            <a:endParaRPr lang="it-IT" sz="2400" dirty="0"/>
          </a:p>
          <a:p>
            <a:r>
              <a:rPr lang="it-IT" sz="2400" dirty="0" smtClean="0"/>
              <a:t>Diversi anni fa, alcuni scienziati come Alan </a:t>
            </a:r>
            <a:r>
              <a:rPr lang="it-IT" sz="2400" dirty="0" err="1" smtClean="0"/>
              <a:t>Turing</a:t>
            </a:r>
            <a:r>
              <a:rPr lang="it-IT" sz="2400" dirty="0" smtClean="0"/>
              <a:t> iniziarono a lavorare per costruire </a:t>
            </a:r>
          </a:p>
          <a:p>
            <a:r>
              <a:rPr lang="it-IT" sz="2400" dirty="0" smtClean="0"/>
              <a:t>macchine </a:t>
            </a:r>
            <a:r>
              <a:rPr lang="it-IT" sz="2400" dirty="0" smtClean="0"/>
              <a:t>simili all’ IA </a:t>
            </a:r>
            <a:r>
              <a:rPr lang="it-IT" sz="2400" dirty="0" smtClean="0"/>
              <a:t>ma non esisteva tecnologia….</a:t>
            </a:r>
          </a:p>
          <a:p>
            <a:endParaRPr lang="it-IT" sz="2400" dirty="0"/>
          </a:p>
          <a:p>
            <a:r>
              <a:rPr lang="it-IT" sz="2400" dirty="0" smtClean="0"/>
              <a:t>Gli </a:t>
            </a:r>
            <a:r>
              <a:rPr lang="it-IT" sz="2400" b="1" dirty="0" smtClean="0"/>
              <a:t>algoritmi</a:t>
            </a:r>
            <a:r>
              <a:rPr lang="it-IT" sz="2400" dirty="0" smtClean="0"/>
              <a:t>  di apprendimento automatico e le </a:t>
            </a:r>
            <a:r>
              <a:rPr lang="it-IT" sz="2400" b="1" dirty="0" smtClean="0"/>
              <a:t>reti neurali</a:t>
            </a:r>
            <a:r>
              <a:rPr lang="it-IT" sz="2400" dirty="0" smtClean="0"/>
              <a:t>, fondamentali per l’IA </a:t>
            </a:r>
          </a:p>
          <a:p>
            <a:r>
              <a:rPr lang="it-IT" sz="2400" dirty="0" smtClean="0"/>
              <a:t>contemporanea, non erano neanche concepiti</a:t>
            </a:r>
            <a:endParaRPr lang="it-IT" sz="2400" dirty="0"/>
          </a:p>
        </p:txBody>
      </p:sp>
      <p:pic>
        <p:nvPicPr>
          <p:cNvPr id="4098" name="Picture 2" descr="Lo sapevi che | Chi ha inventato la calcolatrice? - FocusJunior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12" y="2302401"/>
            <a:ext cx="3791285" cy="28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99" y="53403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8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599" y="5483406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517108" y="365760"/>
            <a:ext cx="110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umana Vs intelligenza artificiale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7283" y="2205044"/>
            <a:ext cx="1099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89629" y="2434196"/>
            <a:ext cx="1089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0181" y="1391117"/>
            <a:ext cx="11296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262626"/>
                </a:solidFill>
                <a:latin typeface="-apple-system"/>
              </a:rPr>
              <a:t>L'intelligenza artificiale possiede la capacità di pensare </a:t>
            </a:r>
            <a:r>
              <a:rPr lang="it-IT" sz="3200" b="1" dirty="0" smtClean="0">
                <a:solidFill>
                  <a:srgbClr val="262626"/>
                </a:solidFill>
                <a:latin typeface="-apple-system"/>
              </a:rPr>
              <a:t>?</a:t>
            </a:r>
            <a:endParaRPr lang="it-IT" sz="3200" b="1" dirty="0">
              <a:solidFill>
                <a:srgbClr val="262626"/>
              </a:solidFill>
              <a:latin typeface="-apple-system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99987" y="2397795"/>
            <a:ext cx="110926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l'intelligenza artificiale può eseguire analisi e prendere decisioni basate su dati, non possiede il pensiero critico come lo intendiamo noi. Le sue capacità sono limitate a processi algoritmici e non includono la riflessione, l'intuizione o la comprensione contestuale tipiche degli esseri umani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L'IA può analizzare grandi quantità di dati per identificare pattern e tendenze, ma questo processo è basato su algoritmi e non su un ragionamento critico consapevole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 Utilizza algoritmi per valutare diverse opzioni e determinare l'approccio migliore a un problema specifico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/>
              <a:t>L'IA può ottimizzare scelte in base a criteri predefiniti (ad esempio, minimizzare costi o massimizzare l'efficienza), ma non considera implicazioni etiche o contestuali come un essere umano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Alcuni sistemi IA possono eseguire simulazioni per prevedere gli esiti di diverse decisioni, ma queste simulazioni sono basate su modelli matematici e dati storici.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0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99" y="5437965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517108" y="365760"/>
            <a:ext cx="110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umana Vs intelligenza artificiale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7283" y="2205044"/>
            <a:ext cx="1099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89629" y="2434196"/>
            <a:ext cx="1089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0181" y="1391117"/>
            <a:ext cx="11296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262626"/>
                </a:solidFill>
                <a:latin typeface="-apple-system"/>
              </a:rPr>
              <a:t>L'intelligenza artificiale possiede la capacità di pensare </a:t>
            </a:r>
            <a:r>
              <a:rPr lang="it-IT" sz="3200" b="1" dirty="0" smtClean="0">
                <a:solidFill>
                  <a:srgbClr val="262626"/>
                </a:solidFill>
                <a:latin typeface="-apple-system"/>
              </a:rPr>
              <a:t>?</a:t>
            </a:r>
            <a:endParaRPr lang="it-IT" sz="3200" b="1" dirty="0">
              <a:solidFill>
                <a:srgbClr val="262626"/>
              </a:solidFill>
              <a:latin typeface="-apple-system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99985" y="2236575"/>
            <a:ext cx="110926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Decisioni </a:t>
            </a:r>
            <a:r>
              <a:rPr lang="it-IT" b="1" dirty="0" smtClean="0"/>
              <a:t>Informate</a:t>
            </a:r>
          </a:p>
          <a:p>
            <a:endParaRPr lang="it-IT" b="1" dirty="0"/>
          </a:p>
          <a:p>
            <a:r>
              <a:rPr lang="it-IT" b="1" dirty="0"/>
              <a:t>Decisioni Basate su Dati</a:t>
            </a:r>
            <a:r>
              <a:rPr lang="it-IT" dirty="0"/>
              <a:t>: L'IA prende decisioni informate in base ai dati e agli algoritmi, ma non ha la capacità di riflessione o di considerare valori soggettivi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/>
              <a:t>Limitazioni</a:t>
            </a:r>
            <a:r>
              <a:rPr lang="it-IT" dirty="0"/>
              <a:t>: </a:t>
            </a:r>
            <a:r>
              <a:rPr lang="it-IT" u="sng" dirty="0">
                <a:solidFill>
                  <a:srgbClr val="FF0000"/>
                </a:solidFill>
              </a:rPr>
              <a:t>Non può integrare emozioni, esperienze personali o intuizioni, elementi spesso cruciali nel processo decisionale umano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/>
              <a:t>4. Esempi di </a:t>
            </a:r>
            <a:r>
              <a:rPr lang="it-IT" b="1" dirty="0" smtClean="0"/>
              <a:t>Applicazione</a:t>
            </a:r>
          </a:p>
          <a:p>
            <a:endParaRPr lang="it-IT" b="1" dirty="0"/>
          </a:p>
          <a:p>
            <a:r>
              <a:rPr lang="it-IT" b="1" dirty="0"/>
              <a:t>Diagnosi Medica</a:t>
            </a:r>
            <a:r>
              <a:rPr lang="it-IT" dirty="0"/>
              <a:t>: L'IA può analizzare sintomi e dati per suggerire diagnosi, ma non ha la capacità di considerare il benessere del paziente in modo empatico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/>
              <a:t>Sistemi di Raccomandazione</a:t>
            </a:r>
            <a:r>
              <a:rPr lang="it-IT" dirty="0"/>
              <a:t>: Può valutare opzioni per suggerire prodotti o contenuti, ma non "pensa" criticamente sul perché una scelta possa essere migliore di un'altra.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6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8325" y="359312"/>
            <a:ext cx="9144000" cy="1299220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3757" y="1658532"/>
            <a:ext cx="1112432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…e allora?</a:t>
            </a:r>
          </a:p>
          <a:p>
            <a:endParaRPr lang="it-IT" dirty="0"/>
          </a:p>
          <a:p>
            <a:r>
              <a:rPr lang="it-IT" dirty="0" smtClean="0"/>
              <a:t>Siamo nel 2025,ho acquistato un dispositivo che: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Esegue in pochi secondi o minuti compiti </a:t>
            </a:r>
            <a:r>
              <a:rPr lang="it-IT" dirty="0"/>
              <a:t>che richiederebbero ore o giorni per un </a:t>
            </a:r>
            <a:r>
              <a:rPr lang="it-IT" dirty="0" smtClean="0"/>
              <a:t>umano.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Non si distrae e non si affatica, riduce  </a:t>
            </a:r>
            <a:r>
              <a:rPr lang="it-IT" dirty="0"/>
              <a:t>il rischio di errori e </a:t>
            </a:r>
            <a:r>
              <a:rPr lang="it-IT" dirty="0" smtClean="0"/>
              <a:t>migliora  </a:t>
            </a:r>
            <a:r>
              <a:rPr lang="it-IT" dirty="0"/>
              <a:t>l'accuratezza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 </a:t>
            </a:r>
            <a:r>
              <a:rPr lang="it-IT" dirty="0" smtClean="0"/>
              <a:t>Analizza </a:t>
            </a:r>
            <a:r>
              <a:rPr lang="it-IT" dirty="0"/>
              <a:t>enormi set di dati in modo efficiente, </a:t>
            </a:r>
            <a:r>
              <a:rPr lang="it-IT" dirty="0" smtClean="0"/>
              <a:t>identifica  </a:t>
            </a:r>
            <a:r>
              <a:rPr lang="it-IT" dirty="0"/>
              <a:t>pattern e tendenze che potrebbero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sfuggire </a:t>
            </a:r>
            <a:r>
              <a:rPr lang="it-IT" dirty="0"/>
              <a:t>all'osservazione umana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Fa </a:t>
            </a:r>
            <a:r>
              <a:rPr lang="it-IT" dirty="0"/>
              <a:t>compiti ripetitivi </a:t>
            </a:r>
            <a:r>
              <a:rPr lang="it-IT" dirty="0" smtClean="0"/>
              <a:t>, laboriosi e noiosi, e riduce  </a:t>
            </a:r>
            <a:r>
              <a:rPr lang="it-IT" dirty="0"/>
              <a:t>i costi </a:t>
            </a:r>
            <a:r>
              <a:rPr lang="it-IT" dirty="0" smtClean="0"/>
              <a:t>operativi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Funziona  </a:t>
            </a:r>
            <a:r>
              <a:rPr lang="it-IT" b="1" dirty="0"/>
              <a:t>24/7</a:t>
            </a:r>
            <a:r>
              <a:rPr lang="it-IT" dirty="0"/>
              <a:t>: </a:t>
            </a:r>
            <a:r>
              <a:rPr lang="it-IT" dirty="0" smtClean="0"/>
              <a:t> lavora senza </a:t>
            </a:r>
            <a:r>
              <a:rPr lang="it-IT" dirty="0"/>
              <a:t>interruzioni, </a:t>
            </a:r>
            <a:r>
              <a:rPr lang="it-IT" dirty="0" smtClean="0"/>
              <a:t>garantisce </a:t>
            </a:r>
            <a:r>
              <a:rPr lang="it-IT" dirty="0"/>
              <a:t>continuità nelle operazioni e nella produzione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Apprendere continuamente e migliora  </a:t>
            </a:r>
            <a:r>
              <a:rPr lang="it-IT" dirty="0"/>
              <a:t>le </a:t>
            </a:r>
            <a:r>
              <a:rPr lang="it-IT" dirty="0" smtClean="0"/>
              <a:t> prestazioni </a:t>
            </a:r>
            <a:r>
              <a:rPr lang="it-IT" dirty="0"/>
              <a:t>nel tempo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Non fa ferie, non chiede permessi, non ha diritti, non </a:t>
            </a:r>
            <a:r>
              <a:rPr lang="it-IT" dirty="0" err="1" smtClean="0"/>
              <a:t>fà</a:t>
            </a:r>
            <a:r>
              <a:rPr lang="it-IT" dirty="0" smtClean="0"/>
              <a:t> vertenze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Ma mi sono reso conto che non </a:t>
            </a:r>
            <a:r>
              <a:rPr lang="it-IT" dirty="0"/>
              <a:t>può sostituire completamente le qualità umane come </a:t>
            </a:r>
            <a:r>
              <a:rPr lang="it-IT" dirty="0" smtClean="0"/>
              <a:t>la </a:t>
            </a:r>
            <a:r>
              <a:rPr lang="it-IT" dirty="0"/>
              <a:t>creatività, </a:t>
            </a:r>
            <a:endParaRPr lang="it-IT" dirty="0" smtClean="0"/>
          </a:p>
          <a:p>
            <a:r>
              <a:rPr lang="it-IT" dirty="0" smtClean="0"/>
              <a:t>      l'empatia </a:t>
            </a:r>
            <a:r>
              <a:rPr lang="it-IT" dirty="0"/>
              <a:t>e il giudizio critico. </a:t>
            </a:r>
            <a:r>
              <a:rPr lang="it-IT" dirty="0" smtClean="0"/>
              <a:t>Forse è meglio usare insieme l’IA </a:t>
            </a:r>
            <a:r>
              <a:rPr lang="it-IT" dirty="0"/>
              <a:t>e </a:t>
            </a:r>
            <a:r>
              <a:rPr lang="it-IT" dirty="0" smtClean="0"/>
              <a:t>l’intelligenza </a:t>
            </a:r>
            <a:r>
              <a:rPr lang="it-IT" dirty="0"/>
              <a:t>umana </a:t>
            </a:r>
            <a:r>
              <a:rPr lang="it-IT" dirty="0" smtClean="0"/>
              <a:t>per avere  risultati migliori….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49" y="1658532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8325" y="359312"/>
            <a:ext cx="9144000" cy="1299220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5385" y="1658532"/>
            <a:ext cx="113281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Quindi, quello che chiamiamo intelligenza artificiale </a:t>
            </a:r>
          </a:p>
          <a:p>
            <a:r>
              <a:rPr lang="it-IT" sz="4000" b="1" dirty="0" smtClean="0"/>
              <a:t>è un sistema tecnologico senza anima coscienza e </a:t>
            </a:r>
          </a:p>
          <a:p>
            <a:r>
              <a:rPr lang="it-IT" sz="4000" b="1" dirty="0" smtClean="0"/>
              <a:t>pensiero che viene chiamato impropriamente </a:t>
            </a:r>
          </a:p>
          <a:p>
            <a:r>
              <a:rPr lang="it-IT" sz="4000" b="1" dirty="0" smtClean="0"/>
              <a:t>intelligente, ma che continuerà ad evolversi fino a </a:t>
            </a:r>
          </a:p>
          <a:p>
            <a:r>
              <a:rPr lang="it-IT" sz="4000" b="1" dirty="0" smtClean="0"/>
              <a:t>dove non possiamo saperlo ………..</a:t>
            </a:r>
            <a:endParaRPr lang="it-IT" sz="4000" dirty="0"/>
          </a:p>
          <a:p>
            <a:endParaRPr lang="it-IT" sz="4000" dirty="0" smtClean="0"/>
          </a:p>
          <a:p>
            <a:r>
              <a:rPr lang="it-IT" sz="4000" dirty="0" smtClean="0"/>
              <a:t>Gli </a:t>
            </a:r>
            <a:r>
              <a:rPr lang="it-IT" sz="4000" dirty="0"/>
              <a:t>esseri umani rimangono responsabili del </a:t>
            </a:r>
            <a:r>
              <a:rPr lang="it-IT" sz="4000" dirty="0" smtClean="0"/>
              <a:t>controllo</a:t>
            </a:r>
          </a:p>
          <a:p>
            <a:r>
              <a:rPr lang="it-IT" sz="4000" dirty="0" smtClean="0"/>
              <a:t> </a:t>
            </a:r>
            <a:r>
              <a:rPr lang="it-IT" sz="4000" dirty="0"/>
              <a:t>e della supervisione delle decisioni dell'IA</a:t>
            </a:r>
            <a:r>
              <a:rPr lang="it-IT" sz="4000" dirty="0" smtClean="0"/>
              <a:t>.</a:t>
            </a:r>
          </a:p>
          <a:p>
            <a:endParaRPr 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94" y="24130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4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64170" y="359312"/>
            <a:ext cx="9144000" cy="1299220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5385" y="1658532"/>
            <a:ext cx="707668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4800" b="1" dirty="0" smtClean="0"/>
              <a:t>Dove è superiore all’uomo:</a:t>
            </a:r>
          </a:p>
          <a:p>
            <a:pPr lvl="0"/>
            <a:r>
              <a:rPr lang="it-IT" sz="4800" b="1" dirty="0" smtClean="0"/>
              <a:t>Velocità</a:t>
            </a:r>
          </a:p>
          <a:p>
            <a:pPr lvl="0"/>
            <a:r>
              <a:rPr lang="it-IT" sz="4800" b="1" dirty="0" smtClean="0"/>
              <a:t>Conoscenza</a:t>
            </a:r>
          </a:p>
          <a:p>
            <a:pPr lvl="0"/>
            <a:r>
              <a:rPr lang="it-IT" sz="4800" b="1" dirty="0" smtClean="0"/>
              <a:t>Precisione</a:t>
            </a:r>
          </a:p>
          <a:p>
            <a:pPr lvl="0"/>
            <a:r>
              <a:rPr lang="it-IT" sz="4800" b="1" dirty="0" smtClean="0"/>
              <a:t>Sintesi</a:t>
            </a:r>
            <a:endParaRPr lang="it-IT" sz="4800" b="1" dirty="0"/>
          </a:p>
          <a:p>
            <a:r>
              <a:rPr lang="it-IT" sz="4800" b="1" dirty="0" smtClean="0"/>
              <a:t>Predizione</a:t>
            </a:r>
            <a:endParaRPr lang="it-IT" sz="4800" b="1" dirty="0"/>
          </a:p>
          <a:p>
            <a:pPr lvl="0"/>
            <a:endParaRPr lang="it-IT" dirty="0"/>
          </a:p>
          <a:p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291456"/>
            <a:ext cx="1868487" cy="940398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3905250" y="3624502"/>
            <a:ext cx="1625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482" y="3898604"/>
            <a:ext cx="758597" cy="7897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61" y="4496382"/>
            <a:ext cx="1120775" cy="1094090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>
            <a:off x="2552700" y="5043427"/>
            <a:ext cx="191491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618" y="4864906"/>
            <a:ext cx="1893887" cy="1316336"/>
          </a:xfrm>
          <a:prstGeom prst="rect">
            <a:avLst/>
          </a:prstGeom>
        </p:spPr>
      </p:pic>
      <p:cxnSp>
        <p:nvCxnSpPr>
          <p:cNvPr id="19" name="Connettore 2 18"/>
          <p:cNvCxnSpPr/>
          <p:nvPr/>
        </p:nvCxnSpPr>
        <p:spPr>
          <a:xfrm>
            <a:off x="3621482" y="5842000"/>
            <a:ext cx="1940136" cy="1881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986" y="2654526"/>
            <a:ext cx="2028825" cy="166687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399" y="535940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2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400" dirty="0" smtClean="0"/>
              <a:t>Dove ci troviamo ora:</a:t>
            </a:r>
          </a:p>
          <a:p>
            <a:r>
              <a:rPr lang="it-IT" sz="4000" dirty="0" smtClean="0"/>
              <a:t>l'IA </a:t>
            </a:r>
            <a:r>
              <a:rPr lang="it-IT" sz="4000" dirty="0"/>
              <a:t>odierna è ancora dipendente dagli esseri umani per la creazione e lo sviluppo del suo software di base. </a:t>
            </a:r>
            <a:r>
              <a:rPr lang="it-IT" sz="4000" u="sng" dirty="0">
                <a:solidFill>
                  <a:srgbClr val="FF0000"/>
                </a:solidFill>
              </a:rPr>
              <a:t>L'autonomia completa nell'autocostruzione del codice rimane una sfida per il </a:t>
            </a:r>
            <a:r>
              <a:rPr lang="it-IT" sz="4000" u="sng" dirty="0" smtClean="0">
                <a:solidFill>
                  <a:srgbClr val="FF0000"/>
                </a:solidFill>
              </a:rPr>
              <a:t>futuro</a:t>
            </a:r>
            <a:r>
              <a:rPr lang="it-IT" sz="4000" dirty="0" smtClean="0"/>
              <a:t>…… sicuramente arriveremo a ………</a:t>
            </a:r>
            <a:endParaRPr lang="it-IT" sz="40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49" y="5523658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4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Rischi potenziali</a:t>
            </a:r>
          </a:p>
          <a:p>
            <a:pPr marL="0" indent="0">
              <a:buNone/>
            </a:pPr>
            <a:r>
              <a:rPr lang="it-IT" b="1" dirty="0" err="1"/>
              <a:t>Deepfake</a:t>
            </a:r>
            <a:r>
              <a:rPr lang="it-IT" dirty="0"/>
              <a:t>: L'IA può essere utilizzata per creare video, audio e immagini manipolati in modo estremamente realistico, noti come "</a:t>
            </a:r>
            <a:r>
              <a:rPr lang="it-IT" dirty="0" err="1"/>
              <a:t>deepfake</a:t>
            </a:r>
            <a:r>
              <a:rPr lang="it-IT" dirty="0"/>
              <a:t>". Questi possono essere utilizzati per diffondere disinformazione e ingannare le persone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Clonazione di Voci</a:t>
            </a:r>
            <a:r>
              <a:rPr lang="it-IT" dirty="0"/>
              <a:t>: L'IA può essere impiegata per replicare fedelmente le voci di persone reali, permettendo la creazione di audio falsi e fuorvianti.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sz="3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99" y="54546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Rischi potenziali</a:t>
            </a:r>
          </a:p>
          <a:p>
            <a:pPr marL="0" indent="0" algn="ctr">
              <a:buNone/>
            </a:pPr>
            <a:endParaRPr lang="it-IT" sz="3600" b="1" dirty="0" smtClean="0"/>
          </a:p>
          <a:p>
            <a:r>
              <a:rPr lang="it-IT" b="1" dirty="0"/>
              <a:t>Manipolazione dei Mercati</a:t>
            </a:r>
            <a:r>
              <a:rPr lang="it-IT" dirty="0"/>
              <a:t>: Contenuti falsi generati dall'IA potrebbero essere utilizzati per influenzare indebitamente i mercati finanziari e i prezzi delle attività.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Danni alla Reputazione</a:t>
            </a:r>
            <a:r>
              <a:rPr lang="it-IT" dirty="0"/>
              <a:t>: La diffusione di </a:t>
            </a:r>
            <a:r>
              <a:rPr lang="it-IT" dirty="0" err="1"/>
              <a:t>deepfake</a:t>
            </a:r>
            <a:r>
              <a:rPr lang="it-IT" dirty="0"/>
              <a:t> e altri contenuti falsi può danneggiare la reputazione di individui e organizzazioni.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sz="36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94" y="14287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Rischi potenziali</a:t>
            </a:r>
          </a:p>
          <a:p>
            <a:pPr marL="0" indent="0" algn="ctr">
              <a:buNone/>
            </a:pPr>
            <a:endParaRPr lang="it-IT" sz="3600" b="1" dirty="0" smtClean="0"/>
          </a:p>
          <a:p>
            <a:r>
              <a:rPr lang="it-IT" b="1" dirty="0" smtClean="0"/>
              <a:t>Automazione </a:t>
            </a:r>
            <a:r>
              <a:rPr lang="it-IT" b="1" dirty="0"/>
              <a:t>della Disinformazione</a:t>
            </a:r>
            <a:r>
              <a:rPr lang="it-IT" dirty="0"/>
              <a:t>: L'IA può essere sfruttata per automatizzare la creazione e diffusione su larga scala di contenuti falsi, amplificando la portata della disinformazione.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Generazione di Immagini Fittizie</a:t>
            </a:r>
            <a:r>
              <a:rPr lang="it-IT" dirty="0"/>
              <a:t>: Modelli di IA come DALL-E e </a:t>
            </a:r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Diffusion</a:t>
            </a:r>
            <a:r>
              <a:rPr lang="it-IT" dirty="0"/>
              <a:t> possono generare immagini </a:t>
            </a:r>
            <a:r>
              <a:rPr lang="it-IT" dirty="0" err="1"/>
              <a:t>fotorealistiche</a:t>
            </a:r>
            <a:r>
              <a:rPr lang="it-IT" dirty="0"/>
              <a:t> di soggetti inesistenti, aprendo la strada a possibili abusi.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sz="3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49" y="555139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47" y="1882775"/>
            <a:ext cx="6285956" cy="47295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9600" dirty="0"/>
          </a:p>
        </p:txBody>
      </p:sp>
      <p:sp>
        <p:nvSpPr>
          <p:cNvPr id="4" name="AutoShape 2" descr="blob:https://web.whatsapp.com/7d63f433-3e36-45fa-9ae1-60eac84058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882775"/>
            <a:ext cx="4347109" cy="43513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29250" y="1993900"/>
            <a:ext cx="6076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/>
              <a:t>Grazie a tutti per l’attenzione </a:t>
            </a:r>
            <a:endParaRPr lang="it-IT" sz="880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6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cona della lista della spesa. Doodle disegnato a mano o icona stile  contorno 1976839 Arte vettoriale a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02" y="1658319"/>
            <a:ext cx="2137722" cy="21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16" y="2727180"/>
            <a:ext cx="3568016" cy="352982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5713" y="453905"/>
            <a:ext cx="9144000" cy="1299220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30014" y="2029135"/>
            <a:ext cx="8586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262626"/>
                </a:solidFill>
                <a:latin typeface="-apple-system"/>
              </a:rPr>
              <a:t>Cosa è un Algoritmo</a:t>
            </a:r>
          </a:p>
          <a:p>
            <a:endParaRPr lang="it-IT" b="1" dirty="0">
              <a:solidFill>
                <a:srgbClr val="262626"/>
              </a:solidFill>
              <a:latin typeface="-apple-system"/>
            </a:endParaRPr>
          </a:p>
          <a:p>
            <a:r>
              <a:rPr lang="it-IT" dirty="0">
                <a:solidFill>
                  <a:srgbClr val="262626"/>
                </a:solidFill>
                <a:latin typeface="-apple-system"/>
              </a:rPr>
              <a:t>Un esempio semplice di algoritmo è la </a:t>
            </a:r>
            <a:r>
              <a:rPr lang="it-IT" b="1" dirty="0" smtClean="0">
                <a:solidFill>
                  <a:srgbClr val="262626"/>
                </a:solidFill>
                <a:latin typeface="-apple-system"/>
              </a:rPr>
              <a:t>ricetta </a:t>
            </a:r>
            <a:r>
              <a:rPr lang="it-IT" b="1" dirty="0">
                <a:solidFill>
                  <a:srgbClr val="262626"/>
                </a:solidFill>
                <a:latin typeface="-apple-system"/>
              </a:rPr>
              <a:t>per preparare un caffè</a:t>
            </a:r>
            <a:r>
              <a:rPr lang="it-IT" dirty="0" smtClean="0">
                <a:solidFill>
                  <a:srgbClr val="262626"/>
                </a:solidFill>
                <a:latin typeface="-apple-system"/>
              </a:rPr>
              <a:t>:</a:t>
            </a:r>
          </a:p>
          <a:p>
            <a:endParaRPr lang="it-IT" dirty="0">
              <a:solidFill>
                <a:srgbClr val="262626"/>
              </a:solidFill>
              <a:latin typeface="-apple-system"/>
            </a:endParaRPr>
          </a:p>
          <a:p>
            <a:pPr>
              <a:buFont typeface="+mj-lt"/>
              <a:buAutoNum type="arabicPeriod"/>
            </a:pPr>
            <a:r>
              <a:rPr lang="it-IT" dirty="0" smtClean="0">
                <a:solidFill>
                  <a:srgbClr val="262626"/>
                </a:solidFill>
                <a:latin typeface="-apple-system"/>
              </a:rPr>
              <a:t> Prendi </a:t>
            </a:r>
            <a:r>
              <a:rPr lang="it-IT" dirty="0">
                <a:solidFill>
                  <a:srgbClr val="262626"/>
                </a:solidFill>
                <a:latin typeface="-apple-system"/>
              </a:rPr>
              <a:t>una tazza.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solidFill>
                  <a:srgbClr val="262626"/>
                </a:solidFill>
                <a:latin typeface="-apple-system"/>
              </a:rPr>
              <a:t> Aggiungi </a:t>
            </a:r>
            <a:r>
              <a:rPr lang="it-IT" dirty="0">
                <a:solidFill>
                  <a:srgbClr val="262626"/>
                </a:solidFill>
                <a:latin typeface="-apple-system"/>
              </a:rPr>
              <a:t>acqua nella macchina del caffè.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solidFill>
                  <a:srgbClr val="262626"/>
                </a:solidFill>
                <a:latin typeface="-apple-system"/>
              </a:rPr>
              <a:t> Metti </a:t>
            </a:r>
            <a:r>
              <a:rPr lang="it-IT" dirty="0">
                <a:solidFill>
                  <a:srgbClr val="262626"/>
                </a:solidFill>
                <a:latin typeface="-apple-system"/>
              </a:rPr>
              <a:t>il caffè nel filtro.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solidFill>
                  <a:srgbClr val="262626"/>
                </a:solidFill>
                <a:latin typeface="-apple-system"/>
              </a:rPr>
              <a:t> Accendi </a:t>
            </a:r>
            <a:r>
              <a:rPr lang="it-IT" dirty="0">
                <a:solidFill>
                  <a:srgbClr val="262626"/>
                </a:solidFill>
                <a:latin typeface="-apple-system"/>
              </a:rPr>
              <a:t>la macchina.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solidFill>
                  <a:srgbClr val="262626"/>
                </a:solidFill>
                <a:latin typeface="-apple-system"/>
              </a:rPr>
              <a:t> Aspetta </a:t>
            </a:r>
            <a:r>
              <a:rPr lang="it-IT" dirty="0">
                <a:solidFill>
                  <a:srgbClr val="262626"/>
                </a:solidFill>
                <a:latin typeface="-apple-system"/>
              </a:rPr>
              <a:t>che il caffè sia pronto.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solidFill>
                  <a:srgbClr val="262626"/>
                </a:solidFill>
                <a:latin typeface="-apple-system"/>
              </a:rPr>
              <a:t> Versa </a:t>
            </a:r>
            <a:r>
              <a:rPr lang="it-IT" dirty="0">
                <a:solidFill>
                  <a:srgbClr val="262626"/>
                </a:solidFill>
                <a:latin typeface="-apple-system"/>
              </a:rPr>
              <a:t>il caffè nella tazza</a:t>
            </a:r>
            <a:r>
              <a:rPr lang="it-IT" dirty="0" smtClean="0">
                <a:solidFill>
                  <a:srgbClr val="262626"/>
                </a:solidFill>
                <a:latin typeface="-apple-system"/>
              </a:rPr>
              <a:t>.</a:t>
            </a:r>
          </a:p>
          <a:p>
            <a:pPr>
              <a:buFont typeface="+mj-lt"/>
              <a:buAutoNum type="arabicPeriod"/>
            </a:pPr>
            <a:endParaRPr lang="it-IT" b="0" i="0" dirty="0">
              <a:solidFill>
                <a:srgbClr val="262626"/>
              </a:solidFill>
              <a:effectLst/>
              <a:latin typeface="-apple-system"/>
            </a:endParaRPr>
          </a:p>
          <a:p>
            <a:r>
              <a:rPr lang="it-IT" dirty="0" smtClean="0">
                <a:solidFill>
                  <a:srgbClr val="262626"/>
                </a:solidFill>
                <a:latin typeface="-apple-system"/>
              </a:rPr>
              <a:t>Ma anche la lista della spesa può andare …..</a:t>
            </a:r>
            <a:endParaRPr lang="it-IT" b="0" i="0" dirty="0">
              <a:solidFill>
                <a:srgbClr val="262626"/>
              </a:solidFill>
              <a:effectLst/>
              <a:latin typeface="-apple-system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092" y="48450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2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artificiale</a:t>
            </a:r>
          </a:p>
        </p:txBody>
      </p:sp>
      <p:pic>
        <p:nvPicPr>
          <p:cNvPr id="6146" name="Picture 2" descr="reticolo senza giunte della rete neurale. rete neurale 3076906 Arte  vettoriale a Vecteez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181301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18041" y="1757302"/>
            <a:ext cx="558729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Cos'è una Rete Neurale   </a:t>
            </a:r>
          </a:p>
          <a:p>
            <a:endParaRPr lang="it-IT" sz="2400" b="1" dirty="0"/>
          </a:p>
          <a:p>
            <a:r>
              <a:rPr lang="it-IT" sz="2400" dirty="0" smtClean="0"/>
              <a:t>Una </a:t>
            </a:r>
            <a:r>
              <a:rPr lang="it-IT" sz="2400" b="1" dirty="0"/>
              <a:t>rete neurale</a:t>
            </a:r>
            <a:r>
              <a:rPr lang="it-IT" sz="2400" dirty="0"/>
              <a:t> è un modello computazionale </a:t>
            </a:r>
            <a:r>
              <a:rPr lang="it-IT" sz="2400" dirty="0">
                <a:solidFill>
                  <a:srgbClr val="FF0000"/>
                </a:solidFill>
              </a:rPr>
              <a:t>ispirato al funzionamento del cervello umano,</a:t>
            </a:r>
            <a:r>
              <a:rPr lang="it-IT" sz="2400" dirty="0"/>
              <a:t> utilizzato principalmente nell'ambito dell'intelligenza artificiale e del machine </a:t>
            </a:r>
            <a:r>
              <a:rPr lang="it-IT" sz="2400" dirty="0" err="1"/>
              <a:t>learning</a:t>
            </a:r>
            <a:r>
              <a:rPr lang="it-IT" sz="2400" dirty="0"/>
              <a:t>. Le reti neurali sono progettate per riconoscere schemi e risolvere problemi complessi, come la classificazione, la regressione e il riconoscimento di immagini</a:t>
            </a:r>
            <a:r>
              <a:rPr lang="it-IT" sz="2400" dirty="0" smtClean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94" y="698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4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593" y="378674"/>
            <a:ext cx="7616600" cy="28145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1344" y="3193245"/>
            <a:ext cx="120162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it-IT" sz="2800" dirty="0"/>
              <a:t>Una </a:t>
            </a:r>
            <a:r>
              <a:rPr lang="it-IT" sz="2800" b="1" dirty="0">
                <a:solidFill>
                  <a:srgbClr val="FF0000"/>
                </a:solidFill>
              </a:rPr>
              <a:t>rete neurale artificiale</a:t>
            </a:r>
            <a:r>
              <a:rPr lang="it-IT" sz="2800" dirty="0"/>
              <a:t> in pratica è un </a:t>
            </a:r>
            <a:r>
              <a:rPr lang="it-IT" sz="2800" b="1" dirty="0"/>
              <a:t>modello computazionale</a:t>
            </a:r>
            <a:r>
              <a:rPr lang="it-IT" sz="2800" dirty="0"/>
              <a:t>, </a:t>
            </a:r>
            <a:endParaRPr lang="it-IT" sz="2800" dirty="0" smtClean="0"/>
          </a:p>
          <a:p>
            <a:pPr fontAlgn="base"/>
            <a:r>
              <a:rPr lang="it-IT" sz="2800" dirty="0" smtClean="0"/>
              <a:t>che </a:t>
            </a:r>
            <a:r>
              <a:rPr lang="it-IT" sz="2800" dirty="0"/>
              <a:t>esegue </a:t>
            </a:r>
            <a:r>
              <a:rPr lang="it-IT" sz="2800" b="1" dirty="0"/>
              <a:t>operazioni</a:t>
            </a:r>
            <a:r>
              <a:rPr lang="it-IT" sz="2800" dirty="0"/>
              <a:t> e </a:t>
            </a:r>
            <a:r>
              <a:rPr lang="it-IT" sz="2800" b="1" dirty="0"/>
              <a:t>funzioni</a:t>
            </a:r>
            <a:r>
              <a:rPr lang="it-IT" sz="2800" dirty="0"/>
              <a:t>, in base agli input ricevuti, capaci di simulare </a:t>
            </a:r>
            <a:endParaRPr lang="it-IT" sz="2800" dirty="0" smtClean="0"/>
          </a:p>
          <a:p>
            <a:pPr fontAlgn="base"/>
            <a:r>
              <a:rPr lang="it-IT" sz="2800" dirty="0" smtClean="0"/>
              <a:t>l'apprendimento </a:t>
            </a:r>
            <a:r>
              <a:rPr lang="it-IT" sz="2800" dirty="0"/>
              <a:t>del </a:t>
            </a:r>
            <a:r>
              <a:rPr lang="it-IT" sz="2800" b="1" dirty="0">
                <a:solidFill>
                  <a:srgbClr val="FF0000"/>
                </a:solidFill>
              </a:rPr>
              <a:t>cervello umano</a:t>
            </a:r>
            <a:r>
              <a:rPr lang="it-IT" sz="2800" dirty="0"/>
              <a:t>.</a:t>
            </a:r>
          </a:p>
          <a:p>
            <a:pPr fontAlgn="base"/>
            <a:r>
              <a:rPr lang="it-IT" sz="2800" dirty="0"/>
              <a:t>Il funzionamento di questo modello matematico è garantito da </a:t>
            </a:r>
            <a:r>
              <a:rPr lang="it-IT" sz="2800" b="1" dirty="0">
                <a:solidFill>
                  <a:srgbClr val="FF0000"/>
                </a:solidFill>
              </a:rPr>
              <a:t>mini-processori</a:t>
            </a:r>
            <a:r>
              <a:rPr lang="it-IT" sz="2800" dirty="0"/>
              <a:t>, </a:t>
            </a:r>
            <a:endParaRPr lang="it-IT" sz="2800" dirty="0" smtClean="0"/>
          </a:p>
          <a:p>
            <a:pPr fontAlgn="base"/>
            <a:r>
              <a:rPr lang="it-IT" sz="2800" dirty="0" smtClean="0"/>
              <a:t>chiamati</a:t>
            </a:r>
            <a:r>
              <a:rPr lang="it-IT" sz="2800" dirty="0"/>
              <a:t> </a:t>
            </a:r>
            <a:r>
              <a:rPr lang="it-IT" sz="2800" b="1" dirty="0">
                <a:solidFill>
                  <a:srgbClr val="FF0000"/>
                </a:solidFill>
              </a:rPr>
              <a:t>neuroni artificiali</a:t>
            </a:r>
            <a:r>
              <a:rPr lang="it-IT" sz="2800" dirty="0"/>
              <a:t>, che contengono </a:t>
            </a:r>
            <a:r>
              <a:rPr lang="it-IT" sz="2800" b="1" dirty="0"/>
              <a:t>funzioni di attivazione</a:t>
            </a:r>
            <a:r>
              <a:rPr lang="it-IT" sz="2800" dirty="0"/>
              <a:t> che regolano </a:t>
            </a:r>
            <a:endParaRPr lang="it-IT" sz="2800" dirty="0" smtClean="0"/>
          </a:p>
          <a:p>
            <a:pPr fontAlgn="base"/>
            <a:r>
              <a:rPr lang="it-IT" sz="2800" dirty="0" smtClean="0"/>
              <a:t>il </a:t>
            </a:r>
            <a:r>
              <a:rPr lang="it-IT" sz="2800" dirty="0"/>
              <a:t>comportamento del modello.</a:t>
            </a:r>
          </a:p>
          <a:p>
            <a:pPr fontAlgn="base"/>
            <a:r>
              <a:rPr lang="it-IT" sz="2800" dirty="0"/>
              <a:t>L'interconnessione tra i neuroni, si comporta come un circuito elettrico </a:t>
            </a:r>
            <a:endParaRPr lang="it-IT" sz="2800" dirty="0" smtClean="0"/>
          </a:p>
          <a:p>
            <a:pPr fontAlgn="base"/>
            <a:r>
              <a:rPr lang="it-IT" sz="2800" dirty="0" smtClean="0"/>
              <a:t>complesso</a:t>
            </a:r>
            <a:r>
              <a:rPr lang="it-IT" sz="2800" dirty="0"/>
              <a:t>, capace di apprendere i contenuti con cui viene addestrato.</a:t>
            </a:r>
          </a:p>
          <a:p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54980" y="378674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 NEURALE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49" y="122555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3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5950" y="2101850"/>
            <a:ext cx="1140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262626"/>
                </a:solidFill>
                <a:latin typeface="-apple-system"/>
              </a:rPr>
              <a:t>La </a:t>
            </a:r>
            <a:r>
              <a:rPr lang="it-IT" sz="3600" dirty="0">
                <a:solidFill>
                  <a:srgbClr val="262626"/>
                </a:solidFill>
                <a:latin typeface="-apple-system"/>
              </a:rPr>
              <a:t>rete neurale "si accresce" attraverso un processo di apprendimento, </a:t>
            </a:r>
            <a:r>
              <a:rPr lang="it-IT" sz="3600" dirty="0" smtClean="0">
                <a:solidFill>
                  <a:srgbClr val="262626"/>
                </a:solidFill>
                <a:latin typeface="-apple-system"/>
              </a:rPr>
              <a:t>aumentando la </a:t>
            </a:r>
            <a:r>
              <a:rPr lang="it-IT" sz="3600" dirty="0">
                <a:solidFill>
                  <a:srgbClr val="262626"/>
                </a:solidFill>
                <a:latin typeface="-apple-system"/>
              </a:rPr>
              <a:t>capacità di riconoscere e generalizzare schemi attraverso l'ottimizzazione delle connessioni da un neurone ad altri </a:t>
            </a:r>
            <a:r>
              <a:rPr lang="it-IT" sz="3600" dirty="0" smtClean="0">
                <a:solidFill>
                  <a:srgbClr val="262626"/>
                </a:solidFill>
                <a:latin typeface="-apple-system"/>
              </a:rPr>
              <a:t>neuroni.</a:t>
            </a:r>
          </a:p>
          <a:p>
            <a:r>
              <a:rPr lang="it-IT" sz="3600" dirty="0">
                <a:solidFill>
                  <a:srgbClr val="262626"/>
                </a:solidFill>
                <a:latin typeface="-apple-system"/>
              </a:rPr>
              <a:t>Quindi una rete neurale non memorizza informazioni in modo tradizionale, ma piuttosto impara i percorsi (o i pesi delle connessioni) per ottenere le informazioni. </a:t>
            </a:r>
          </a:p>
          <a:p>
            <a:endParaRPr lang="it-IT" sz="3600" dirty="0"/>
          </a:p>
        </p:txBody>
      </p:sp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xfrm>
            <a:off x="2003738" y="445732"/>
            <a:ext cx="7689926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 NEURALE</a:t>
            </a:r>
            <a:endParaRPr lang="it-IT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99" y="5283200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1500" cy="66484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500056" y="54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77806" y="133975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 NEURALE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31" y="5475815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5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" y="14238"/>
            <a:ext cx="1736606" cy="13066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dove impara e prende i dati?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Programmiamo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6899"/>
            <a:ext cx="3346204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742" y="1949450"/>
            <a:ext cx="1590470" cy="13573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587" y="2114550"/>
            <a:ext cx="1069932" cy="13543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265612"/>
            <a:ext cx="2852268" cy="23987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7012" y="4343634"/>
            <a:ext cx="2609850" cy="18793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4883" y="1901928"/>
            <a:ext cx="2080604" cy="18986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656" y="4343634"/>
            <a:ext cx="2375856" cy="159884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1275" y="3910012"/>
            <a:ext cx="1087820" cy="212704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1768710"/>
            <a:ext cx="1609656" cy="19222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95482" y="2028000"/>
            <a:ext cx="10744993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FF0000"/>
                </a:solidFill>
              </a:rPr>
              <a:t>Impara ed apprende da ogni cosa </a:t>
            </a:r>
          </a:p>
          <a:p>
            <a:r>
              <a:rPr lang="it-IT" sz="6000" dirty="0" smtClean="0">
                <a:solidFill>
                  <a:srgbClr val="FF0000"/>
                </a:solidFill>
              </a:rPr>
              <a:t>digitale a cui è connessa e che </a:t>
            </a:r>
          </a:p>
          <a:p>
            <a:r>
              <a:rPr lang="it-IT" sz="6000" dirty="0" smtClean="0">
                <a:solidFill>
                  <a:srgbClr val="FF0000"/>
                </a:solidFill>
              </a:rPr>
              <a:t>riesce a comprendere </a:t>
            </a: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it-IT" sz="3200" dirty="0" smtClean="0"/>
              <a:t>In </a:t>
            </a:r>
            <a:r>
              <a:rPr lang="it-IT" sz="3200" dirty="0"/>
              <a:t>sostanza, le macro-categorie </a:t>
            </a:r>
            <a:r>
              <a:rPr lang="it-IT" sz="3200" dirty="0" smtClean="0"/>
              <a:t>,testo</a:t>
            </a:r>
            <a:r>
              <a:rPr lang="it-IT" sz="3200" dirty="0"/>
              <a:t>, voce, immagine, video e dati da </a:t>
            </a:r>
            <a:r>
              <a:rPr lang="it-IT" sz="3200" dirty="0" smtClean="0"/>
              <a:t>sensori, coprono </a:t>
            </a:r>
            <a:r>
              <a:rPr lang="it-IT" sz="3200" dirty="0"/>
              <a:t>quasi tutto ciò che l'IA può riconoscere e analizzare. </a:t>
            </a:r>
            <a:endParaRPr lang="it-IT" sz="3200" dirty="0" smtClean="0"/>
          </a:p>
          <a:p>
            <a:r>
              <a:rPr lang="it-IT" sz="3200" dirty="0" smtClean="0"/>
              <a:t>Tuttavia</a:t>
            </a:r>
            <a:r>
              <a:rPr lang="it-IT" sz="3200" dirty="0"/>
              <a:t>, esistono applicazioni più specifiche o concettuali che vanno oltre queste categorie, specialmente in contesti di ricerca avanzata o interdisciplinari. </a:t>
            </a:r>
            <a:endParaRPr lang="it-IT" sz="3200" dirty="0" smtClean="0"/>
          </a:p>
          <a:p>
            <a:r>
              <a:rPr lang="it-IT" sz="3200" dirty="0" smtClean="0"/>
              <a:t>L'IA </a:t>
            </a:r>
            <a:r>
              <a:rPr lang="it-IT" sz="3200" dirty="0"/>
              <a:t>è uno strumento flessibile che può adattarsi a quasi qualsiasi tipo di dato, purché sia rappresentabile in forma digitale e ci siano sufficienti informazioni per l'addestramento dei modelli.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0136-4CE7-4406-BBB3-F4F348A554B7}" type="slidenum">
              <a:rPr lang="it-IT" smtClean="0"/>
              <a:t>9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dove impara e prende i dati?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573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2002</Words>
  <Application>Microsoft Office PowerPoint</Application>
  <PresentationFormat>Widescreen</PresentationFormat>
  <Paragraphs>265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Inter</vt:lpstr>
      <vt:lpstr>Tema di Office</vt:lpstr>
      <vt:lpstr>Intelligenza artificiale</vt:lpstr>
      <vt:lpstr>Intelligenza artificiale</vt:lpstr>
      <vt:lpstr>Intelligenza artificiale</vt:lpstr>
      <vt:lpstr>Intelligenza artificiale</vt:lpstr>
      <vt:lpstr>Presentazione standard di PowerPoint</vt:lpstr>
      <vt:lpstr>RETE  NEURALE</vt:lpstr>
      <vt:lpstr>Presentazione standard di PowerPoint</vt:lpstr>
      <vt:lpstr>Da dove impara e prende i dati?</vt:lpstr>
      <vt:lpstr>Da dove impara e prende i dati?</vt:lpstr>
      <vt:lpstr>Da dove impara e prende i dati?</vt:lpstr>
      <vt:lpstr>Cosa significa essere intelligenti</vt:lpstr>
      <vt:lpstr>Cosa significa essere intelligenti</vt:lpstr>
      <vt:lpstr>Intelligenza Artificiale </vt:lpstr>
      <vt:lpstr>Intelligenza Artificiale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Intelligenza artificiale</vt:lpstr>
      <vt:lpstr>Intelligenza artificiale</vt:lpstr>
      <vt:lpstr>Intelligenza artificiale</vt:lpstr>
      <vt:lpstr>Intelligenza artificiale</vt:lpstr>
      <vt:lpstr>Intelligenza artificiale</vt:lpstr>
      <vt:lpstr>Intelligenza artificiale</vt:lpstr>
      <vt:lpstr>Intelligenza artificiale</vt:lpstr>
      <vt:lpstr>Intelligenza artificiale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Intelligenza artificiale</dc:title>
  <dc:creator>dp</dc:creator>
  <cp:lastModifiedBy>dp</cp:lastModifiedBy>
  <cp:revision>45</cp:revision>
  <dcterms:created xsi:type="dcterms:W3CDTF">2025-01-31T13:43:45Z</dcterms:created>
  <dcterms:modified xsi:type="dcterms:W3CDTF">2025-02-10T19:08:28Z</dcterms:modified>
</cp:coreProperties>
</file>