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5" r:id="rId3"/>
    <p:sldId id="288" r:id="rId4"/>
    <p:sldId id="289" r:id="rId5"/>
    <p:sldId id="277" r:id="rId6"/>
    <p:sldId id="278" r:id="rId7"/>
    <p:sldId id="279" r:id="rId8"/>
    <p:sldId id="281" r:id="rId9"/>
    <p:sldId id="284" r:id="rId10"/>
    <p:sldId id="273" r:id="rId11"/>
    <p:sldId id="285" r:id="rId12"/>
    <p:sldId id="286" r:id="rId13"/>
    <p:sldId id="287" r:id="rId14"/>
    <p:sldId id="257" r:id="rId15"/>
    <p:sldId id="272" r:id="rId16"/>
    <p:sldId id="276" r:id="rId17"/>
    <p:sldId id="259" r:id="rId18"/>
    <p:sldId id="280" r:id="rId19"/>
    <p:sldId id="260" r:id="rId20"/>
    <p:sldId id="290" r:id="rId21"/>
    <p:sldId id="261" r:id="rId22"/>
    <p:sldId id="262" r:id="rId23"/>
    <p:sldId id="271" r:id="rId24"/>
    <p:sldId id="269" r:id="rId25"/>
    <p:sldId id="270" r:id="rId26"/>
    <p:sldId id="263" r:id="rId27"/>
    <p:sldId id="264" r:id="rId28"/>
    <p:sldId id="282" r:id="rId29"/>
    <p:sldId id="283" r:id="rId30"/>
    <p:sldId id="265" r:id="rId31"/>
    <p:sldId id="266" r:id="rId32"/>
    <p:sldId id="258" r:id="rId33"/>
    <p:sldId id="267" r:id="rId34"/>
    <p:sldId id="268" r:id="rId35"/>
    <p:sldId id="274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" initials="d" lastIdx="1" clrIdx="0">
    <p:extLst>
      <p:ext uri="{19B8F6BF-5375-455C-9EA6-DF929625EA0E}">
        <p15:presenceInfo xmlns:p15="http://schemas.microsoft.com/office/powerpoint/2012/main" userId="d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5T14:56:03.78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49E6F-7EF5-4AC1-A5FF-41E9316925B9}" type="datetimeFigureOut">
              <a:rPr lang="it-IT" smtClean="0"/>
              <a:t>29/01/2025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93B70-63AC-4FAF-83A6-9564E167E45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57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6069-003C-47C5-8140-395151562722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35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6507-A468-4E53-B941-782AC118AEE4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64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DE9F-09CA-4008-B5A1-5083B70C5FCB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72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3A53-542F-4ED5-960A-B8E150B6F271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1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5461-1552-4DF0-9232-D16E07348672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69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2F14-3D4A-42FD-A34B-AEE0F9B0F58D}" type="datetime1">
              <a:rPr lang="it-IT" smtClean="0"/>
              <a:t>29/01/2025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75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5E6F-B9EC-4A6C-9DBC-02CCFDF964FD}" type="datetime1">
              <a:rPr lang="it-IT" smtClean="0"/>
              <a:t>29/01/2025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334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1F95A-91A8-477D-BBF5-445A1F5A8CD2}" type="datetime1">
              <a:rPr lang="it-IT" smtClean="0"/>
              <a:t>29/01/2025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2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B068E-1843-4529-A70B-24D4FCCA93F9}" type="datetime1">
              <a:rPr lang="it-IT" smtClean="0"/>
              <a:t>29/01/2025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83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8DADB-794A-4018-933D-789C195382E1}" type="datetime1">
              <a:rPr lang="it-IT" smtClean="0"/>
              <a:t>29/01/2025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19A0-3042-4FD2-9545-351040C1D341}" type="datetime1">
              <a:rPr lang="it-IT" smtClean="0"/>
              <a:t>29/01/2025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60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81DE-1BE8-4F1A-8CA1-CABD01D1BB4E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30B08-A311-43D1-9204-B4FBF4B7CF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28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1.wdp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45" y="2991753"/>
            <a:ext cx="4815910" cy="362345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28985"/>
            <a:ext cx="9144000" cy="2387600"/>
          </a:xfrm>
        </p:spPr>
        <p:txBody>
          <a:bodyPr/>
          <a:lstStyle/>
          <a:p>
            <a:r>
              <a:rPr lang="it-IT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Tracce e Pericoli Digitali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355311"/>
            <a:ext cx="9144000" cy="165576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b="1" dirty="0" smtClean="0">
                <a:ln/>
                <a:solidFill>
                  <a:schemeClr val="accent3"/>
                </a:solidFill>
              </a:rPr>
              <a:t>30 Gennaio 2025 – </a:t>
            </a:r>
            <a:r>
              <a:rPr lang="it-IT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UTEAP</a:t>
            </a:r>
            <a:r>
              <a:rPr lang="it-IT" b="1" dirty="0" smtClean="0">
                <a:ln/>
                <a:solidFill>
                  <a:schemeClr val="accent3"/>
                </a:solidFill>
              </a:rPr>
              <a:t> – </a:t>
            </a:r>
            <a:r>
              <a:rPr lang="it-IT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Ascoli Piceno</a:t>
            </a:r>
            <a:endParaRPr lang="it-IT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realizzato da Daniele Peroni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362D-D055-4BAD-843E-EE9D4F951983}" type="datetime1">
              <a:rPr lang="it-IT" smtClean="0"/>
              <a:t>29/01/2025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47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587" y="208360"/>
            <a:ext cx="2537672" cy="25376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674" y="561182"/>
            <a:ext cx="4514850" cy="35052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683" y="2580912"/>
            <a:ext cx="2847975" cy="19526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352" y="498519"/>
            <a:ext cx="1419225" cy="28479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7" y="3495796"/>
            <a:ext cx="4337528" cy="324020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523510" y="4600973"/>
            <a:ext cx="47742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Cosa c’è dietro?</a:t>
            </a:r>
          </a:p>
          <a:p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Come funzionano?</a:t>
            </a:r>
          </a:p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4403" y="4729654"/>
            <a:ext cx="1111839" cy="181375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37" y="5737576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40EF-4AD9-46A2-B5D0-0955E78317F1}" type="datetime1">
              <a:rPr lang="it-IT" smtClean="0"/>
              <a:t>29/01/2025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è un CHIP ?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Un </a:t>
            </a:r>
            <a:r>
              <a:rPr lang="it-IT" sz="2400" b="1" dirty="0"/>
              <a:t>chip</a:t>
            </a:r>
            <a:r>
              <a:rPr lang="it-IT" sz="2400" dirty="0"/>
              <a:t> è un dispositivo elettronico miniaturizzato, realizzato su un substrato di silicio, che contiene circuiti integrati (IC) progettati per eseguire specifiche funzioni di elaborazione, memorizzazione o </a:t>
            </a:r>
            <a:r>
              <a:rPr lang="it-IT" sz="2400" dirty="0" smtClean="0"/>
              <a:t>comunicazione.</a:t>
            </a:r>
          </a:p>
          <a:p>
            <a:r>
              <a:rPr lang="it-IT" sz="2400" dirty="0" smtClean="0"/>
              <a:t>Sono </a:t>
            </a:r>
            <a:r>
              <a:rPr lang="it-IT" sz="2400" dirty="0"/>
              <a:t>estremamente piccoli, spesso misurati in millimetri o frazioni di </a:t>
            </a:r>
            <a:r>
              <a:rPr lang="it-IT" sz="2400" dirty="0" smtClean="0"/>
              <a:t>millimetro.</a:t>
            </a:r>
          </a:p>
          <a:p>
            <a:r>
              <a:rPr lang="it-IT" sz="2400" dirty="0" smtClean="0"/>
              <a:t>Possono </a:t>
            </a:r>
            <a:r>
              <a:rPr lang="it-IT" sz="2400" dirty="0"/>
              <a:t>essere </a:t>
            </a:r>
            <a:r>
              <a:rPr lang="it-IT" sz="2400" b="1" dirty="0" smtClean="0"/>
              <a:t>attivi</a:t>
            </a:r>
            <a:r>
              <a:rPr lang="it-IT" sz="2400" dirty="0" smtClean="0"/>
              <a:t> </a:t>
            </a:r>
            <a:r>
              <a:rPr lang="it-IT" sz="2400" dirty="0"/>
              <a:t>o </a:t>
            </a:r>
            <a:r>
              <a:rPr lang="it-IT" sz="2400" b="1" dirty="0"/>
              <a:t>passivi</a:t>
            </a:r>
            <a:r>
              <a:rPr lang="it-IT" sz="2400" dirty="0"/>
              <a:t> a seconda della loro </a:t>
            </a:r>
            <a:r>
              <a:rPr lang="it-IT" sz="2400" dirty="0" smtClean="0"/>
              <a:t>funzionalità</a:t>
            </a:r>
          </a:p>
          <a:p>
            <a:r>
              <a:rPr lang="it-IT" sz="2400" b="1" dirty="0"/>
              <a:t>Smartphone e dispositivi con NFC</a:t>
            </a:r>
            <a:r>
              <a:rPr lang="it-IT" sz="2400" dirty="0"/>
              <a:t>: Utilizzano chip attivi </a:t>
            </a:r>
            <a:r>
              <a:rPr lang="it-IT" sz="2400" dirty="0" smtClean="0"/>
              <a:t>per </a:t>
            </a:r>
            <a:r>
              <a:rPr lang="it-IT" sz="2400" dirty="0"/>
              <a:t>comunicazioni </a:t>
            </a:r>
            <a:r>
              <a:rPr lang="it-IT" sz="2400" dirty="0" smtClean="0"/>
              <a:t>wireless</a:t>
            </a:r>
          </a:p>
          <a:p>
            <a:r>
              <a:rPr lang="it-IT" sz="2400" b="1" dirty="0"/>
              <a:t>Chip EMV nelle carte bancomat</a:t>
            </a:r>
            <a:r>
              <a:rPr lang="it-IT" sz="2400" dirty="0"/>
              <a:t>: Questi chip sono passivi e si attivano durante il processo di pagamento quando vengono inseriti in un lettore.</a:t>
            </a:r>
          </a:p>
          <a:p>
            <a:r>
              <a:rPr lang="it-IT" sz="2400" b="1" dirty="0"/>
              <a:t>Chip nelle carte d'identità elettroniche</a:t>
            </a:r>
            <a:r>
              <a:rPr lang="it-IT" sz="2400" dirty="0"/>
              <a:t>: Generalmente, sono passivi e comunicano con lettori specifici.</a:t>
            </a:r>
          </a:p>
          <a:p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3A53-542F-4ED5-960A-B8E150B6F271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24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è un RFID?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E’ una tecnologia </a:t>
            </a:r>
            <a:r>
              <a:rPr lang="it-IT" dirty="0"/>
              <a:t>che utilizza onde radio per identificare e tracciare oggetti, persone o animali tramite </a:t>
            </a:r>
            <a:r>
              <a:rPr lang="it-IT" dirty="0" err="1"/>
              <a:t>tag</a:t>
            </a:r>
            <a:r>
              <a:rPr lang="it-IT" dirty="0"/>
              <a:t> RFID</a:t>
            </a:r>
            <a:r>
              <a:rPr lang="it-IT" dirty="0" smtClean="0"/>
              <a:t>.</a:t>
            </a:r>
          </a:p>
          <a:p>
            <a:r>
              <a:rPr lang="it-IT" dirty="0"/>
              <a:t>Comprende un </a:t>
            </a:r>
            <a:r>
              <a:rPr lang="it-IT" dirty="0" err="1"/>
              <a:t>tag</a:t>
            </a:r>
            <a:r>
              <a:rPr lang="it-IT" dirty="0"/>
              <a:t> RFID (che contiene un chip e un'antenna) e un lettore RFID</a:t>
            </a:r>
            <a:r>
              <a:rPr lang="it-IT" dirty="0" smtClean="0"/>
              <a:t>.</a:t>
            </a:r>
          </a:p>
          <a:p>
            <a:r>
              <a:rPr lang="it-IT" dirty="0" smtClean="0"/>
              <a:t>Possono essere attivi e passivi</a:t>
            </a:r>
          </a:p>
          <a:p>
            <a:r>
              <a:rPr lang="it-IT" dirty="0" smtClean="0"/>
              <a:t>Sono utilizzati </a:t>
            </a:r>
            <a:r>
              <a:rPr lang="it-IT" dirty="0"/>
              <a:t>principalmente per la tracciabilità e l'identificazione </a:t>
            </a:r>
            <a:r>
              <a:rPr lang="it-IT" dirty="0" smtClean="0"/>
              <a:t>automatica</a:t>
            </a:r>
            <a:r>
              <a:rPr lang="it-IT" dirty="0"/>
              <a:t>, senza necessità di contatto fisico</a:t>
            </a:r>
            <a:r>
              <a:rPr lang="it-IT" dirty="0" smtClean="0"/>
              <a:t>.</a:t>
            </a:r>
          </a:p>
          <a:p>
            <a:r>
              <a:rPr lang="it-IT" dirty="0" smtClean="0"/>
              <a:t>I </a:t>
            </a:r>
            <a:r>
              <a:rPr lang="it-IT" dirty="0"/>
              <a:t>chip per animali domestici sono </a:t>
            </a:r>
            <a:r>
              <a:rPr lang="it-IT" b="1" dirty="0" err="1"/>
              <a:t>tag</a:t>
            </a:r>
            <a:r>
              <a:rPr lang="it-IT" b="1" dirty="0"/>
              <a:t> RFID </a:t>
            </a:r>
            <a:r>
              <a:rPr lang="it-IT" b="1" dirty="0" smtClean="0"/>
              <a:t>passivi</a:t>
            </a:r>
          </a:p>
          <a:p>
            <a:r>
              <a:rPr lang="it-IT" dirty="0" smtClean="0"/>
              <a:t>Molti </a:t>
            </a:r>
            <a:r>
              <a:rPr lang="it-IT" dirty="0"/>
              <a:t>sistemi di antitaccheggio utilizzano la tecnologia </a:t>
            </a:r>
            <a:r>
              <a:rPr lang="it-IT" b="1" dirty="0"/>
              <a:t>RFID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3A53-542F-4ED5-960A-B8E150B6F271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74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41607"/>
            <a:ext cx="10515600" cy="4351338"/>
          </a:xfrm>
        </p:spPr>
        <p:txBody>
          <a:bodyPr/>
          <a:lstStyle/>
          <a:p>
            <a:r>
              <a:rPr lang="it-IT" dirty="0"/>
              <a:t>Interagire con chip e RFID comporta la generazione di dati che possono essere analizzati e utilizzati per vari scopi. </a:t>
            </a:r>
            <a:endParaRPr lang="it-IT" dirty="0" smtClean="0"/>
          </a:p>
          <a:p>
            <a:r>
              <a:rPr lang="it-IT" dirty="0" smtClean="0"/>
              <a:t>CHIP </a:t>
            </a:r>
            <a:r>
              <a:rPr lang="it-IT" dirty="0"/>
              <a:t>e RFID hanno un identificatore unico (UID) che può essere registrato in un database quando viene attivato o letto</a:t>
            </a:r>
            <a:r>
              <a:rPr lang="it-IT" dirty="0" smtClean="0"/>
              <a:t>.</a:t>
            </a:r>
          </a:p>
          <a:p>
            <a:r>
              <a:rPr lang="it-IT" dirty="0" smtClean="0"/>
              <a:t>Le </a:t>
            </a:r>
            <a:r>
              <a:rPr lang="it-IT" dirty="0"/>
              <a:t>aziende possono mantenere database che tracciano l'uso dei chip e dei </a:t>
            </a:r>
            <a:r>
              <a:rPr lang="it-IT" dirty="0" err="1"/>
              <a:t>tag</a:t>
            </a:r>
            <a:r>
              <a:rPr lang="it-IT" dirty="0"/>
              <a:t> RFID, registrando ogni interazione completa di informazioni come il tempo e il luogo della lettura e trattenerla per scopi di monitoraggio e sicurezza. </a:t>
            </a:r>
            <a:endParaRPr lang="it-IT" dirty="0" smtClean="0"/>
          </a:p>
          <a:p>
            <a:r>
              <a:rPr lang="it-IT" dirty="0" smtClean="0"/>
              <a:t>L'uso </a:t>
            </a:r>
            <a:r>
              <a:rPr lang="it-IT" dirty="0"/>
              <a:t>di oggetti che includono CHIP o RFID lasciano tracce digitali nei sistemi informatici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3A53-542F-4ED5-960A-B8E150B6F271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115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it-IT" b="1" dirty="0"/>
              <a:t>Tracce </a:t>
            </a:r>
            <a:r>
              <a:rPr lang="it-IT" b="1" dirty="0" smtClean="0"/>
              <a:t>Digitali e Identità digitale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it-IT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rPr>
              <a:t>La Necessità della Conoscenza </a:t>
            </a:r>
            <a:r>
              <a:rPr lang="it-IT" sz="4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rPr>
              <a:t>Digitale</a:t>
            </a:r>
          </a:p>
          <a:p>
            <a:pPr lvl="0" algn="ctr"/>
            <a:endParaRPr lang="it-IT" b="1" dirty="0"/>
          </a:p>
          <a:p>
            <a:pPr lvl="1"/>
            <a:r>
              <a:rPr lang="it-IT" dirty="0" smtClean="0"/>
              <a:t>Quindi, oggi </a:t>
            </a:r>
            <a:r>
              <a:rPr lang="it-IT" dirty="0"/>
              <a:t>viviamo in un mondo in cui i sistemi digitali sono diventati essenziali per la vita quotidiana</a:t>
            </a:r>
            <a:r>
              <a:rPr lang="it-IT" dirty="0" smtClean="0"/>
              <a:t>.</a:t>
            </a:r>
          </a:p>
          <a:p>
            <a:pPr lvl="1"/>
            <a:endParaRPr lang="it-IT" sz="2000" dirty="0"/>
          </a:p>
          <a:p>
            <a:pPr lvl="1"/>
            <a:r>
              <a:rPr lang="it-IT" dirty="0"/>
              <a:t>Dalla comunicazione al lavoro, dall'istruzione all'intrattenimento, la nostra esistenza è sempre più integrata con la tecnologia</a:t>
            </a:r>
            <a:r>
              <a:rPr lang="it-IT" dirty="0" smtClean="0"/>
              <a:t>.</a:t>
            </a:r>
          </a:p>
          <a:p>
            <a:pPr lvl="1"/>
            <a:endParaRPr lang="it-IT" sz="2000" dirty="0"/>
          </a:p>
          <a:p>
            <a:pPr lvl="1"/>
            <a:r>
              <a:rPr lang="it-IT" dirty="0"/>
              <a:t>È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fondamentale avere una conoscenza minima </a:t>
            </a:r>
            <a:r>
              <a:rPr lang="it-IT" dirty="0"/>
              <a:t>degli strumenti digitali, come </a:t>
            </a:r>
            <a:r>
              <a:rPr lang="it-IT" dirty="0" err="1">
                <a:solidFill>
                  <a:srgbClr val="FF0000"/>
                </a:solidFill>
              </a:rPr>
              <a:t>smartphone</a:t>
            </a:r>
            <a:r>
              <a:rPr lang="it-IT" dirty="0">
                <a:solidFill>
                  <a:srgbClr val="FF0000"/>
                </a:solidFill>
              </a:rPr>
              <a:t> e computer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it-IT" sz="2000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80" y="5751688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0BB5-9F49-4C37-A19F-5E05D6416064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1455" y="2607284"/>
            <a:ext cx="10515600" cy="1325563"/>
          </a:xfrm>
        </p:spPr>
        <p:txBody>
          <a:bodyPr>
            <a:noAutofit/>
          </a:bodyPr>
          <a:lstStyle/>
          <a:p>
            <a:r>
              <a:rPr lang="it-IT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Identità digitale</a:t>
            </a:r>
            <a:endParaRPr lang="it-IT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908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4027-FB83-498B-A6D8-2E746D201F63}" type="datetime1">
              <a:rPr lang="it-IT" smtClean="0"/>
              <a:t>29/01/2025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8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7012" y="497098"/>
            <a:ext cx="4202196" cy="1631013"/>
          </a:xfrm>
          <a:prstGeom prst="rect">
            <a:avLst/>
          </a:prstGeom>
        </p:spPr>
      </p:pic>
      <p:pic>
        <p:nvPicPr>
          <p:cNvPr id="1026" name="Picture 2" descr="Facebook, disponibili nuove funzionalità per gli annunci video - Brand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58" y="160338"/>
            <a:ext cx="4117187" cy="210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ebook non funziona o non va? Problemi, errori e guasti presenti. |  Downdet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30" y="497098"/>
            <a:ext cx="1611401" cy="16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stagram Png, Vettori, PSD e Clipart per il download gratuito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2" y="2404124"/>
            <a:ext cx="2875630" cy="28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ye bye all'uccellino azzurro di Twitter: il social diventa &quot;X&quot; - Radio Pic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879" y="2404124"/>
            <a:ext cx="2875630" cy="28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6746" y="2404124"/>
            <a:ext cx="2875630" cy="2875630"/>
          </a:xfrm>
          <a:prstGeom prst="rect">
            <a:avLst/>
          </a:prstGeom>
        </p:spPr>
      </p:pic>
      <p:sp>
        <p:nvSpPr>
          <p:cNvPr id="6" name="AutoShape 12" descr="Consigli per costruire un sito web di successo | Baleia - Comunicazione,  tecnologie e Web per il non prof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40" name="Picture 16" descr="10 regole per creare un sito web di successo | ProntoProfessionista.i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2" y="5555767"/>
            <a:ext cx="1603300" cy="10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MAIL per la scuola - Orizzonte Scuola Notizi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14" y="5462923"/>
            <a:ext cx="1723674" cy="12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endere su eBay: come funziona, cosa sapere e cost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91" y="5551383"/>
            <a:ext cx="1990948" cy="107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grazione di Amazon – Sendcloud Help Cen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27" y="5422934"/>
            <a:ext cx="3434449" cy="144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566" y="5589552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36F-ABC4-42D1-AF8A-94A90A33D0DA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3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7710" y="532054"/>
            <a:ext cx="10683433" cy="995804"/>
          </a:xfrm>
        </p:spPr>
        <p:txBody>
          <a:bodyPr/>
          <a:lstStyle/>
          <a:p>
            <a:r>
              <a:rPr lang="it-IT" b="1" dirty="0"/>
              <a:t>Identità Reale vs. Identità Digitale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129741"/>
            <a:ext cx="9144000" cy="4051139"/>
          </a:xfrm>
        </p:spPr>
        <p:txBody>
          <a:bodyPr>
            <a:normAutofit/>
          </a:bodyPr>
          <a:lstStyle/>
          <a:p>
            <a:pPr lvl="0"/>
            <a:r>
              <a:rPr lang="it-IT" sz="4800" b="1" dirty="0"/>
              <a:t>Identità </a:t>
            </a:r>
            <a:r>
              <a:rPr lang="it-IT" sz="4800" b="1" dirty="0" smtClean="0"/>
              <a:t>Reale</a:t>
            </a:r>
          </a:p>
          <a:p>
            <a:pPr lvl="0" algn="l"/>
            <a:r>
              <a:rPr lang="it-IT" sz="2800" dirty="0" smtClean="0"/>
              <a:t>      </a:t>
            </a:r>
          </a:p>
          <a:p>
            <a:pPr lvl="0" algn="l"/>
            <a:r>
              <a:rPr lang="it-IT" sz="2800" dirty="0"/>
              <a:t> </a:t>
            </a:r>
            <a:r>
              <a:rPr lang="it-IT" sz="2800" dirty="0" smtClean="0"/>
              <a:t>     Contatto </a:t>
            </a:r>
            <a:r>
              <a:rPr lang="it-IT" sz="2800" dirty="0"/>
              <a:t>visivo</a:t>
            </a:r>
            <a:endParaRPr lang="it-IT" sz="2800" dirty="0"/>
          </a:p>
          <a:p>
            <a:pPr lvl="1" algn="l"/>
            <a:r>
              <a:rPr lang="it-IT" sz="2800" dirty="0"/>
              <a:t>Nome e cognome</a:t>
            </a:r>
          </a:p>
          <a:p>
            <a:pPr lvl="1" algn="l"/>
            <a:r>
              <a:rPr lang="it-IT" sz="2800" dirty="0"/>
              <a:t>Data di nascita</a:t>
            </a:r>
          </a:p>
          <a:p>
            <a:pPr lvl="1" algn="l"/>
            <a:r>
              <a:rPr lang="it-IT" sz="2800" dirty="0"/>
              <a:t>Indirizzo</a:t>
            </a:r>
          </a:p>
          <a:p>
            <a:pPr lvl="1" algn="l"/>
            <a:r>
              <a:rPr lang="it-IT" sz="2800" dirty="0"/>
              <a:t>Relazioni sociali e professionali</a:t>
            </a:r>
          </a:p>
          <a:p>
            <a:pPr lvl="1" algn="l"/>
            <a:r>
              <a:rPr lang="it-IT" sz="2800" dirty="0"/>
              <a:t>Esperienze di vita</a:t>
            </a:r>
          </a:p>
          <a:p>
            <a:pPr algn="l"/>
            <a:endParaRPr lang="it-IT" sz="4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68" y="1776248"/>
            <a:ext cx="1466092" cy="46304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3" y="5662339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32DF-8D30-40D8-8939-336C7A9F791C}" type="datetime1">
              <a:rPr lang="it-IT" smtClean="0"/>
              <a:t>29/01/2025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6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Identità digitale accertata e riconosciuta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</a:t>
            </a:r>
          </a:p>
          <a:p>
            <a:r>
              <a:rPr lang="it-IT" sz="2000" dirty="0"/>
              <a:t>Consente di accedere a più servizi con un solo username e password. Utilizza sistemi di autenticazione forte, che possono includere l'invio di codici temporanei via SMS o l'uso di </a:t>
            </a:r>
            <a:r>
              <a:rPr lang="it-IT" sz="2000" dirty="0" err="1"/>
              <a:t>app</a:t>
            </a:r>
            <a:r>
              <a:rPr lang="it-IT" sz="2000" dirty="0"/>
              <a:t> di autenticazione. Può essere utilizzato da computer, </a:t>
            </a:r>
            <a:r>
              <a:rPr lang="it-IT" sz="2000" dirty="0" err="1"/>
              <a:t>tablet</a:t>
            </a:r>
            <a:r>
              <a:rPr lang="it-IT" sz="2000" dirty="0"/>
              <a:t> e </a:t>
            </a:r>
            <a:r>
              <a:rPr lang="it-IT" sz="2000" dirty="0" err="1" smtClean="0"/>
              <a:t>smartphone</a:t>
            </a:r>
            <a:r>
              <a:rPr lang="it-IT" sz="2000" dirty="0" smtClean="0"/>
              <a:t>.</a:t>
            </a:r>
            <a:r>
              <a:rPr lang="it-IT" dirty="0"/>
              <a:t> </a:t>
            </a:r>
            <a:r>
              <a:rPr lang="it-IT" sz="2200" dirty="0"/>
              <a:t>Riduce il rischio di furto d'identità grazie a sistemi di autenticazione avanzati</a:t>
            </a:r>
            <a:r>
              <a:rPr lang="it-IT" sz="2200" dirty="0" smtClean="0"/>
              <a:t>. Attraverso </a:t>
            </a:r>
            <a:r>
              <a:rPr lang="it-IT" sz="2200" dirty="0"/>
              <a:t>uno dei gestori di identità digitale accreditati (es. Poste Italiane, Aruba, </a:t>
            </a:r>
            <a:r>
              <a:rPr lang="it-IT" sz="2200" dirty="0" err="1"/>
              <a:t>Infocert</a:t>
            </a:r>
            <a:r>
              <a:rPr lang="it-IT" sz="2200" dirty="0"/>
              <a:t>, ecc</a:t>
            </a:r>
            <a:r>
              <a:rPr lang="it-IT" sz="2200" dirty="0" smtClean="0"/>
              <a:t>.), si compila un </a:t>
            </a:r>
            <a:r>
              <a:rPr lang="it-IT" sz="2200" dirty="0"/>
              <a:t>modulo di </a:t>
            </a:r>
            <a:r>
              <a:rPr lang="it-IT" sz="2200" dirty="0" smtClean="0"/>
              <a:t>registrazione, si forniscono documenti identificativi e si completa </a:t>
            </a:r>
            <a:r>
              <a:rPr lang="it-IT" sz="2200" dirty="0"/>
              <a:t>la </a:t>
            </a:r>
            <a:r>
              <a:rPr lang="it-IT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 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un contatto di </a:t>
            </a:r>
            <a:r>
              <a:rPr lang="it-IT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persona.</a:t>
            </a:r>
          </a:p>
          <a:p>
            <a:r>
              <a:rPr lang="it-IT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</a:t>
            </a:r>
            <a:r>
              <a:rPr lang="it-IT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 completata la registrazione, si ricevono le credenziali per accedere ai </a:t>
            </a:r>
            <a:r>
              <a:rPr lang="it-IT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</a:t>
            </a:r>
            <a:r>
              <a:rPr lang="it-IT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(INPS, Agenzia delle Entrate, banche, ecc.)</a:t>
            </a:r>
          </a:p>
          <a:p>
            <a:endParaRPr lang="it-IT" sz="20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8504D-60BF-4EC8-8146-EFD79F7ED2BB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8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15" y="3430909"/>
            <a:ext cx="3728951" cy="301407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555203"/>
            <a:ext cx="9144000" cy="1053678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Identità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Digitale non accertata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608881"/>
            <a:ext cx="9144000" cy="4537276"/>
          </a:xfrm>
        </p:spPr>
        <p:txBody>
          <a:bodyPr>
            <a:normAutofit lnSpcReduction="10000"/>
          </a:bodyPr>
          <a:lstStyle/>
          <a:p>
            <a:pPr lvl="0"/>
            <a:endParaRPr lang="it-IT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it-IT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Include</a:t>
            </a:r>
            <a:r>
              <a:rPr lang="it-IT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chemeClr val="accent5"/>
                </a:solidFill>
              </a:rPr>
              <a:t>Profili sui social media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chemeClr val="accent5"/>
                </a:solidFill>
              </a:rPr>
              <a:t>Post e commenti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chemeClr val="accent5"/>
                </a:solidFill>
              </a:rPr>
              <a:t>Dati di navigazione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400" dirty="0">
                <a:solidFill>
                  <a:schemeClr val="accent5"/>
                </a:solidFill>
              </a:rPr>
              <a:t>Informazioni su forum e piattaforme online</a:t>
            </a:r>
          </a:p>
          <a:p>
            <a:endParaRPr lang="it-IT" dirty="0"/>
          </a:p>
        </p:txBody>
      </p:sp>
      <p:sp>
        <p:nvSpPr>
          <p:cNvPr id="5" name="Fumetto 4 4"/>
          <p:cNvSpPr/>
          <p:nvPr/>
        </p:nvSpPr>
        <p:spPr>
          <a:xfrm>
            <a:off x="8164215" y="1719060"/>
            <a:ext cx="1849821" cy="8968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Falso?</a:t>
            </a:r>
            <a:endParaRPr lang="it-IT" sz="2800" dirty="0"/>
          </a:p>
        </p:txBody>
      </p:sp>
      <p:cxnSp>
        <p:nvCxnSpPr>
          <p:cNvPr id="7" name="Connettore 2 6"/>
          <p:cNvCxnSpPr/>
          <p:nvPr/>
        </p:nvCxnSpPr>
        <p:spPr>
          <a:xfrm flipH="1">
            <a:off x="7747000" y="2781300"/>
            <a:ext cx="869950" cy="350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23" y="5428343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5D31-7371-4A84-BB26-E13BBB927ECE}" type="datetime1">
              <a:rPr lang="it-IT" smtClean="0"/>
              <a:t>29/01/2025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4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166648"/>
            <a:ext cx="10515600" cy="42440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questi 30 minuti, facciamo una sintesi di come la tecnologia che usiamo produce e lascia dati cronologici associabili all’uso dei nostri dispositivi ed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oggeti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Illustriamo gli aspetti tecnici, che determinano l’identità digitale e come siamo presenti e identificati attraverso codici.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Seguirà, nei successivi 30 minuti, ripartendo dagli aspetti illustrati, l’impatto delle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innovazioni tecnologiche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 società, i vantaggi, gli svantaggi, le resistenze e le dipendenze umane che ne conseguono.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realizzato da Daniele Peroni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D1E0-81B0-4359-8F9B-9154A0772B2F}" type="datetime1">
              <a:rPr lang="it-IT" smtClean="0"/>
              <a:t>29/01/2025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11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ACCOUNT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99978"/>
            <a:ext cx="10515600" cy="4776985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Un </a:t>
            </a:r>
            <a:r>
              <a:rPr lang="it-IT" b="1" dirty="0"/>
              <a:t>account</a:t>
            </a:r>
            <a:r>
              <a:rPr lang="it-IT" dirty="0"/>
              <a:t> è un insieme di informazioni e credenziali che consentono a un utente di accedere a un servizio</a:t>
            </a:r>
            <a:r>
              <a:rPr lang="it-IT" dirty="0" smtClean="0"/>
              <a:t>, ad un sito, ad </a:t>
            </a:r>
            <a:r>
              <a:rPr lang="it-IT" dirty="0"/>
              <a:t>una piattaforma o un'applicazione online</a:t>
            </a:r>
            <a:r>
              <a:rPr lang="it-IT" dirty="0" smtClean="0"/>
              <a:t>.</a:t>
            </a:r>
          </a:p>
          <a:p>
            <a:r>
              <a:rPr lang="it-IT" dirty="0"/>
              <a:t>Non sempre c'è una corrispondenza diretta tra una persona fisica e un </a:t>
            </a:r>
            <a:r>
              <a:rPr lang="it-IT" dirty="0" smtClean="0"/>
              <a:t>account</a:t>
            </a:r>
          </a:p>
          <a:p>
            <a:r>
              <a:rPr lang="it-IT" b="1" dirty="0"/>
              <a:t>Account Anonimi</a:t>
            </a:r>
            <a:r>
              <a:rPr lang="it-IT" dirty="0"/>
              <a:t>: Molti servizi online permettono la creazione di account senza richiedere informazioni personali, consentendo agli utenti di rimanere anonimi.</a:t>
            </a:r>
          </a:p>
          <a:p>
            <a:r>
              <a:rPr lang="it-IT" b="1" dirty="0"/>
              <a:t>Falsi Profili</a:t>
            </a:r>
            <a:r>
              <a:rPr lang="it-IT" dirty="0"/>
              <a:t>: </a:t>
            </a:r>
            <a:r>
              <a:rPr lang="it-IT" dirty="0">
                <a:solidFill>
                  <a:srgbClr val="FF0000"/>
                </a:solidFill>
              </a:rPr>
              <a:t>Su piattaforme social, è possibile creare profili falsi o impersonare altre persone, il che può portare a una discrepanza tra l'identità reale e quella virtuale.</a:t>
            </a:r>
          </a:p>
          <a:p>
            <a:r>
              <a:rPr lang="it-IT" b="1" dirty="0"/>
              <a:t>Account Aziendali</a:t>
            </a:r>
            <a:r>
              <a:rPr lang="it-IT" dirty="0"/>
              <a:t>: Gli account possono essere creati a nome di aziende o organizzazioni, non necessariamente associati a una persona fisica.</a:t>
            </a:r>
          </a:p>
          <a:p>
            <a:r>
              <a:rPr lang="it-IT" b="1" dirty="0"/>
              <a:t>Condivisione di Account</a:t>
            </a:r>
            <a:r>
              <a:rPr lang="it-IT" dirty="0"/>
              <a:t>: In alcuni casi, più persone possono utilizzare lo stesso account, come nel caso di famiglie o gruppi di lavoro.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3A53-542F-4ED5-960A-B8E150B6F271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92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35284"/>
            <a:ext cx="9144000" cy="103052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b="1" dirty="0"/>
              <a:t>Fiducia nell'Identità Digitale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516284"/>
            <a:ext cx="91440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it-IT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fiducia online è più complessa e dipende da</a:t>
            </a:r>
            <a:r>
              <a:rPr lang="it-IT" sz="3600" b="1" dirty="0" smtClean="0"/>
              <a:t>:</a:t>
            </a:r>
          </a:p>
          <a:p>
            <a:pPr lvl="0"/>
            <a:endParaRPr lang="it-IT" sz="3600" dirty="0"/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dirty="0"/>
              <a:t>Conoscenza </a:t>
            </a:r>
            <a:r>
              <a:rPr lang="it-IT" sz="4000" dirty="0" smtClean="0"/>
              <a:t>personale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it-IT" sz="4000" dirty="0"/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dirty="0"/>
              <a:t>Verifica </a:t>
            </a:r>
            <a:r>
              <a:rPr lang="it-IT" sz="4000" dirty="0" smtClean="0"/>
              <a:t>dell'identità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endParaRPr lang="it-IT" sz="4000" dirty="0"/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it-IT" sz="4000" dirty="0"/>
              <a:t>Feedback e recensioni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211" y="2242180"/>
            <a:ext cx="2009709" cy="349539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50969"/>
            <a:ext cx="1102969" cy="11537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323" y="5178731"/>
            <a:ext cx="814322" cy="760034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>
            <a:off x="7503090" y="3006247"/>
            <a:ext cx="764088" cy="125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37576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1DBA-A60D-4376-B100-1D6EB936B58A}" type="datetime1">
              <a:rPr lang="it-IT" smtClean="0"/>
              <a:t>29/01/2025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5427" y="601502"/>
            <a:ext cx="11181145" cy="96108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Rischi Associati all'Identità Digitale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1884" y="2442258"/>
            <a:ext cx="11084688" cy="3452149"/>
          </a:xfrm>
        </p:spPr>
        <p:txBody>
          <a:bodyPr>
            <a:normAutofit fontScale="85000" lnSpcReduction="20000"/>
          </a:bodyPr>
          <a:lstStyle/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it-IT" sz="6000" dirty="0"/>
              <a:t>Frodi e </a:t>
            </a:r>
            <a:r>
              <a:rPr lang="it-IT" sz="6000" dirty="0" smtClean="0"/>
              <a:t>Inganni</a:t>
            </a:r>
          </a:p>
          <a:p>
            <a:pPr marL="857250" lvl="0" indent="-857250" algn="l">
              <a:buFont typeface="Arial" panose="020B0604020202020204" pitchFamily="34" charset="0"/>
              <a:buChar char="•"/>
            </a:pPr>
            <a:endParaRPr lang="it-IT" sz="6000" dirty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it-IT" sz="6000" dirty="0" err="1" smtClean="0"/>
              <a:t>Cyberbullismo</a:t>
            </a:r>
            <a:endParaRPr lang="it-IT" sz="6000" dirty="0" smtClean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endParaRPr lang="it-IT" sz="6000" dirty="0" smtClean="0"/>
          </a:p>
          <a:p>
            <a:pPr marL="857250" lvl="0" indent="-857250" algn="l">
              <a:buFont typeface="Arial" panose="020B0604020202020204" pitchFamily="34" charset="0"/>
              <a:buChar char="•"/>
            </a:pPr>
            <a:r>
              <a:rPr lang="it-IT" sz="6000" dirty="0" smtClean="0"/>
              <a:t>Violazione </a:t>
            </a:r>
            <a:r>
              <a:rPr lang="it-IT" sz="6000" dirty="0"/>
              <a:t>della Privacy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523" y="1562582"/>
            <a:ext cx="3448050" cy="2886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899" y="3269293"/>
            <a:ext cx="2400860" cy="14694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406" y="4826572"/>
            <a:ext cx="1743142" cy="11663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94" y="5604466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A4DF-5CA6-4B8E-A5B4-52F0C72F0DD1}" type="datetime1">
              <a:rPr lang="it-IT" smtClean="0"/>
              <a:t>29/01/2025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5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1455" y="2607284"/>
            <a:ext cx="10515600" cy="1325563"/>
          </a:xfrm>
        </p:spPr>
        <p:txBody>
          <a:bodyPr>
            <a:noAutofit/>
          </a:bodyPr>
          <a:lstStyle/>
          <a:p>
            <a:r>
              <a:rPr lang="it-IT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Tracce Digitali</a:t>
            </a:r>
            <a:endParaRPr lang="it-IT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FEBC1-DBF6-415E-9A66-57B4E28E53D4}" type="datetime1">
              <a:rPr lang="it-IT" smtClean="0"/>
              <a:t>29/01/2025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2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rPr>
              <a:t>Dove lasciamo le nostre tracce digitali?</a:t>
            </a:r>
            <a:endParaRPr lang="it-IT" sz="40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4400" dirty="0" smtClean="0"/>
              <a:t>Nel mondo digitale, dove domina internet e in tutti i dispositivi digitali che usiamo</a:t>
            </a:r>
          </a:p>
          <a:p>
            <a:r>
              <a:rPr lang="it-IT" sz="4400" dirty="0" smtClean="0"/>
              <a:t>Non solo </a:t>
            </a:r>
            <a:r>
              <a:rPr lang="it-IT" sz="4400" dirty="0" err="1" smtClean="0"/>
              <a:t>smartphone</a:t>
            </a:r>
            <a:r>
              <a:rPr lang="it-IT" sz="4400" dirty="0" smtClean="0"/>
              <a:t> ma anche bancomat, carta identità, tessera sanitaria, </a:t>
            </a:r>
            <a:r>
              <a:rPr lang="it-IT" sz="4400" dirty="0" err="1" smtClean="0"/>
              <a:t>ecc</a:t>
            </a:r>
            <a:endParaRPr lang="it-IT" sz="4400" dirty="0" smtClean="0"/>
          </a:p>
          <a:p>
            <a:r>
              <a:rPr lang="it-IT" sz="4400" dirty="0" smtClean="0"/>
              <a:t>Non solo personal computer ma anche sulla videosorveglianza</a:t>
            </a:r>
          </a:p>
          <a:p>
            <a:r>
              <a:rPr lang="it-IT" sz="4400" dirty="0" smtClean="0"/>
              <a:t>Anche telepass, o sulla nostra auto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70A6-A32C-4DFD-AE5C-DD4846052E39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1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Quale traccia può essere un rischio?</a:t>
            </a:r>
            <a:endParaRPr lang="it-IT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it-IT" dirty="0" smtClean="0"/>
          </a:p>
          <a:p>
            <a:r>
              <a:rPr lang="it-IT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Le tracce sono dati personali, il rischio </a:t>
            </a:r>
            <a:r>
              <a:rPr lang="it-IT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stà</a:t>
            </a:r>
            <a:r>
              <a:rPr lang="it-IT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nella condivisione dei nostri dati, in particolare tutti gli account e le password di </a:t>
            </a:r>
            <a:r>
              <a:rPr lang="it-IT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accesso non devono essere condivisi.</a:t>
            </a:r>
            <a:endParaRPr lang="it-IT" sz="4800" b="1" dirty="0" smtClean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it-IT" sz="4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Una traccia lasciata talvolta può essere un’importante aiuto.</a:t>
            </a:r>
            <a:endParaRPr lang="it-IT" sz="4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0A222-7598-4774-BA5B-3931B6B43187}" type="datetime1">
              <a:rPr lang="it-IT" smtClean="0"/>
              <a:t>29/01/2025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9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51031"/>
            <a:ext cx="9144000" cy="1018953"/>
          </a:xfrm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di Tracce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231077"/>
            <a:ext cx="9144000" cy="4146573"/>
          </a:xfrm>
        </p:spPr>
        <p:txBody>
          <a:bodyPr>
            <a:normAutofit fontScale="70000" lnSpcReduction="20000"/>
          </a:bodyPr>
          <a:lstStyle/>
          <a:p>
            <a:pPr lvl="0"/>
            <a:endParaRPr lang="it-IT" sz="6000" b="1" dirty="0" smtClean="0"/>
          </a:p>
          <a:p>
            <a:pPr algn="l"/>
            <a:r>
              <a:rPr lang="it-IT" dirty="0" smtClean="0"/>
              <a:t>Le </a:t>
            </a:r>
            <a:r>
              <a:rPr lang="it-IT" dirty="0"/>
              <a:t>tracce volontarie sono quelle informazioni che gli utenti decidono di condividere </a:t>
            </a:r>
            <a:r>
              <a:rPr lang="it-IT" dirty="0" smtClean="0"/>
              <a:t>spontaneamente</a:t>
            </a:r>
          </a:p>
          <a:p>
            <a:pPr algn="l"/>
            <a:endParaRPr lang="it-IT" dirty="0"/>
          </a:p>
          <a:p>
            <a:pPr algn="l"/>
            <a:r>
              <a:rPr lang="it-IT" b="1" dirty="0"/>
              <a:t>Profili sui Social Media</a:t>
            </a:r>
            <a:endParaRPr lang="it-IT" dirty="0"/>
          </a:p>
          <a:p>
            <a:pPr lvl="1" algn="l"/>
            <a:r>
              <a:rPr lang="it-IT" dirty="0" smtClean="0"/>
              <a:t>	Informazioni </a:t>
            </a:r>
            <a:r>
              <a:rPr lang="it-IT" dirty="0"/>
              <a:t>personali come nome, età, posizione, interessi e foto.</a:t>
            </a:r>
          </a:p>
          <a:p>
            <a:pPr algn="l"/>
            <a:r>
              <a:rPr lang="it-IT" b="1" dirty="0"/>
              <a:t>Post e Commenti</a:t>
            </a:r>
            <a:endParaRPr lang="it-IT" dirty="0"/>
          </a:p>
          <a:p>
            <a:pPr lvl="1" algn="l"/>
            <a:r>
              <a:rPr lang="it-IT" dirty="0" smtClean="0"/>
              <a:t>	Contenuti </a:t>
            </a:r>
            <a:r>
              <a:rPr lang="it-IT" dirty="0"/>
              <a:t>pubblicati su blog, forum e piattaforme social che riflettono opinioni e esperienze personali.</a:t>
            </a:r>
          </a:p>
          <a:p>
            <a:pPr algn="l"/>
            <a:r>
              <a:rPr lang="it-IT" b="1" dirty="0"/>
              <a:t>Registrazioni e Abbonamenti</a:t>
            </a:r>
            <a:endParaRPr lang="it-IT" dirty="0"/>
          </a:p>
          <a:p>
            <a:pPr lvl="1" algn="l"/>
            <a:r>
              <a:rPr lang="it-IT" dirty="0" smtClean="0"/>
              <a:t>	Dati </a:t>
            </a:r>
            <a:r>
              <a:rPr lang="it-IT" dirty="0"/>
              <a:t>forniti per registrarsi a servizi online, newsletter, o </a:t>
            </a:r>
            <a:r>
              <a:rPr lang="it-IT" dirty="0" err="1"/>
              <a:t>app</a:t>
            </a:r>
            <a:r>
              <a:rPr lang="it-IT" dirty="0"/>
              <a:t>, come email e numeri di telefono.</a:t>
            </a:r>
          </a:p>
          <a:p>
            <a:pPr algn="l"/>
            <a:r>
              <a:rPr lang="it-IT" b="1" dirty="0" smtClean="0"/>
              <a:t>Recensioni </a:t>
            </a:r>
            <a:r>
              <a:rPr lang="it-IT" b="1" dirty="0"/>
              <a:t>e Feedback</a:t>
            </a:r>
            <a:endParaRPr lang="it-IT" dirty="0"/>
          </a:p>
          <a:p>
            <a:pPr lvl="1" algn="l"/>
            <a:r>
              <a:rPr lang="it-IT" dirty="0" smtClean="0"/>
              <a:t>	Opinioni </a:t>
            </a:r>
            <a:r>
              <a:rPr lang="it-IT" dirty="0"/>
              <a:t>espresse su prodotti o servizi, che possono includere dettagli personali.</a:t>
            </a:r>
          </a:p>
          <a:p>
            <a:pPr algn="l"/>
            <a:r>
              <a:rPr lang="it-IT" b="1" dirty="0"/>
              <a:t>Attività di Navigazione</a:t>
            </a:r>
            <a:endParaRPr lang="it-IT" dirty="0"/>
          </a:p>
          <a:p>
            <a:pPr lvl="1" algn="l"/>
            <a:r>
              <a:rPr lang="it-IT" dirty="0" smtClean="0"/>
              <a:t>	Cronologia </a:t>
            </a:r>
            <a:r>
              <a:rPr lang="it-IT" dirty="0"/>
              <a:t>di ricerca e siti visitati, spesso tracciata da cookie e strumenti di analisi.</a:t>
            </a:r>
          </a:p>
          <a:p>
            <a:pPr lvl="0" algn="l"/>
            <a:r>
              <a:rPr lang="it-IT" sz="2100" dirty="0"/>
              <a:t>	</a:t>
            </a:r>
            <a:r>
              <a:rPr lang="it-IT" sz="2100" dirty="0" smtClean="0"/>
              <a:t>Condivisione </a:t>
            </a:r>
            <a:r>
              <a:rPr lang="it-IT" sz="2100" dirty="0"/>
              <a:t>della propria posizione on-line</a:t>
            </a:r>
            <a:endParaRPr lang="it-IT" sz="2100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3D22-1C8A-4E2E-89E4-40370C1BED94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26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98597" y="1702586"/>
            <a:ext cx="10170232" cy="701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Tracce </a:t>
            </a:r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volontarie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76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66219"/>
            <a:ext cx="10515600" cy="8796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Tracce Involontarie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00537"/>
            <a:ext cx="10515600" cy="4776426"/>
          </a:xfrm>
        </p:spPr>
        <p:txBody>
          <a:bodyPr>
            <a:normAutofit/>
          </a:bodyPr>
          <a:lstStyle/>
          <a:p>
            <a:pPr lvl="0"/>
            <a:r>
              <a:rPr lang="it-IT" sz="4000" dirty="0"/>
              <a:t>Dati raccolti 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</a:t>
            </a:r>
            <a:r>
              <a:rPr lang="it-IT" sz="4000" dirty="0"/>
              <a:t> 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consenso esplicito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endParaRPr lang="it-IT" sz="4000" dirty="0"/>
          </a:p>
          <a:p>
            <a:pPr lvl="1"/>
            <a:r>
              <a:rPr lang="it-IT" sz="4000" dirty="0"/>
              <a:t>Cookie e </a:t>
            </a:r>
            <a:r>
              <a:rPr lang="it-IT" sz="4000" dirty="0" smtClean="0"/>
              <a:t>tracciamento</a:t>
            </a:r>
          </a:p>
          <a:p>
            <a:pPr lvl="1"/>
            <a:r>
              <a:rPr lang="it-IT" sz="4000" dirty="0" smtClean="0"/>
              <a:t>Foto fatte da terzi</a:t>
            </a:r>
          </a:p>
          <a:p>
            <a:pPr lvl="1"/>
            <a:r>
              <a:rPr lang="it-IT" sz="4000" dirty="0" smtClean="0"/>
              <a:t>Video fatti da terzi</a:t>
            </a:r>
          </a:p>
          <a:p>
            <a:pPr lvl="1"/>
            <a:r>
              <a:rPr lang="it-IT" sz="4000" dirty="0" err="1" smtClean="0"/>
              <a:t>Geolocalizzazione</a:t>
            </a:r>
            <a:endParaRPr lang="it-IT" sz="4000" dirty="0" smtClean="0"/>
          </a:p>
          <a:p>
            <a:pPr lvl="1"/>
            <a:r>
              <a:rPr lang="it-IT" sz="4000" dirty="0" smtClean="0"/>
              <a:t>Dati </a:t>
            </a:r>
            <a:r>
              <a:rPr lang="it-IT" sz="4000" dirty="0"/>
              <a:t>di navigazione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3D7B-509E-4961-A378-32604892E914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1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66219"/>
            <a:ext cx="10515600" cy="8796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Tracce Involontarie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00537"/>
            <a:ext cx="10515600" cy="4776426"/>
          </a:xfrm>
        </p:spPr>
        <p:txBody>
          <a:bodyPr>
            <a:normAutofit/>
          </a:bodyPr>
          <a:lstStyle/>
          <a:p>
            <a:pPr lvl="0"/>
            <a:r>
              <a:rPr lang="it-IT" sz="4000" dirty="0"/>
              <a:t>Dati raccolti 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consenso esplicito</a:t>
            </a:r>
            <a:r>
              <a:rPr lang="it-IT" sz="4000" dirty="0" smtClean="0"/>
              <a:t>:</a:t>
            </a:r>
          </a:p>
          <a:p>
            <a:r>
              <a:rPr lang="it-IT" b="1" dirty="0" smtClean="0"/>
              <a:t>monitoraggio </a:t>
            </a:r>
            <a:r>
              <a:rPr lang="it-IT" b="1" dirty="0"/>
              <a:t>del comportamento degli utenti"</a:t>
            </a:r>
            <a:r>
              <a:rPr lang="it-IT" dirty="0"/>
              <a:t> o </a:t>
            </a:r>
            <a:r>
              <a:rPr lang="it-IT" b="1" dirty="0"/>
              <a:t>"raccolta di dati audio"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b="1" dirty="0"/>
              <a:t> Raccolta di Dati per Marketing</a:t>
            </a:r>
          </a:p>
          <a:p>
            <a:r>
              <a:rPr lang="it-IT" b="1" dirty="0" err="1"/>
              <a:t>Targeting</a:t>
            </a:r>
            <a:r>
              <a:rPr lang="it-IT" b="1" dirty="0"/>
              <a:t> Pubblicitario</a:t>
            </a:r>
            <a:r>
              <a:rPr lang="it-IT" dirty="0"/>
              <a:t>: Le aziende possono analizzare le conversazioni per comprendere meglio le preferenze dei consumatori e migliorare le campagne </a:t>
            </a:r>
            <a:r>
              <a:rPr lang="it-IT" dirty="0" smtClean="0"/>
              <a:t>pubblicitarie</a:t>
            </a:r>
          </a:p>
          <a:p>
            <a:r>
              <a:rPr lang="it-IT" b="1" dirty="0"/>
              <a:t>Personalizzazione</a:t>
            </a:r>
            <a:r>
              <a:rPr lang="it-IT" dirty="0"/>
              <a:t>: I dati raccolti possono essere utilizzati per offrire esperienze più personalizzate agli utenti, come raccomandazioni di prodotti.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realizzato da Daniele Peroni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3D7B-509E-4961-A378-32604892E914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0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838200" y="3976914"/>
            <a:ext cx="10515600" cy="1146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66219"/>
            <a:ext cx="10515600" cy="8796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Tracce Involontarie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00537"/>
            <a:ext cx="10515600" cy="4776426"/>
          </a:xfrm>
        </p:spPr>
        <p:txBody>
          <a:bodyPr>
            <a:normAutofit/>
          </a:bodyPr>
          <a:lstStyle/>
          <a:p>
            <a:pPr lvl="0"/>
            <a:r>
              <a:rPr lang="it-IT" sz="4000" dirty="0"/>
              <a:t>Dati raccolti 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 consenso esplicito</a:t>
            </a:r>
            <a:r>
              <a:rPr lang="it-IT" sz="4000" dirty="0" smtClean="0"/>
              <a:t>:</a:t>
            </a:r>
          </a:p>
          <a:p>
            <a:r>
              <a:rPr lang="it-IT" b="1" dirty="0" smtClean="0"/>
              <a:t>Attraverso la navigazione internet</a:t>
            </a:r>
          </a:p>
          <a:p>
            <a:r>
              <a:rPr lang="it-IT" b="1" dirty="0" smtClean="0"/>
              <a:t>Attraverso la galleria fotografica</a:t>
            </a:r>
          </a:p>
          <a:p>
            <a:r>
              <a:rPr lang="it-IT" b="1" dirty="0" smtClean="0"/>
              <a:t>… ed altro</a:t>
            </a:r>
          </a:p>
          <a:p>
            <a:endParaRPr lang="it-IT" b="1" dirty="0" smtClean="0"/>
          </a:p>
          <a:p>
            <a:r>
              <a:rPr lang="it-IT" b="1" dirty="0" smtClean="0">
                <a:solidFill>
                  <a:schemeClr val="bg1"/>
                </a:solidFill>
              </a:rPr>
              <a:t>In fase di installazione di nuove APP sullo </a:t>
            </a:r>
            <a:r>
              <a:rPr lang="it-IT" b="1" dirty="0" err="1" smtClean="0">
                <a:solidFill>
                  <a:schemeClr val="bg1"/>
                </a:solidFill>
              </a:rPr>
              <a:t>smartphone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occore</a:t>
            </a:r>
            <a:r>
              <a:rPr lang="it-IT" b="1" dirty="0" smtClean="0">
                <a:solidFill>
                  <a:schemeClr val="bg1"/>
                </a:solidFill>
              </a:rPr>
              <a:t> fare attenzione a dare i consensi per l’accesso alle informazioni personali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realizzato da Daniele Peroni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3D7B-509E-4961-A378-32604892E914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5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 digitale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 mondo digitale, ogni informazione viene trasformata in sequenze di </a:t>
            </a:r>
            <a:r>
              <a:rPr lang="it-IT" b="1" dirty="0"/>
              <a:t>0 e 1</a:t>
            </a:r>
            <a:r>
              <a:rPr lang="it-IT" dirty="0"/>
              <a:t>, creando un linguaggio binario che rappresenta dati, immagini, suoni e video. </a:t>
            </a:r>
            <a:endParaRPr lang="it-IT" dirty="0" smtClean="0"/>
          </a:p>
          <a:p>
            <a:r>
              <a:rPr lang="it-IT" dirty="0" smtClean="0"/>
              <a:t>Questa </a:t>
            </a:r>
            <a:r>
              <a:rPr lang="it-IT" dirty="0"/>
              <a:t>codifica consente di elaborare, </a:t>
            </a:r>
            <a:r>
              <a:rPr lang="it-IT" u="sng" dirty="0">
                <a:solidFill>
                  <a:srgbClr val="FF0000"/>
                </a:solidFill>
              </a:rPr>
              <a:t>memorizzare</a:t>
            </a:r>
            <a:r>
              <a:rPr lang="it-IT" dirty="0"/>
              <a:t> e trasmettere informazioni in modo efficiente e veloce, rendendo possibile la comunicazione e l'interazione in un ambiente completamente digitale. </a:t>
            </a:r>
            <a:endParaRPr lang="it-IT" dirty="0" smtClean="0"/>
          </a:p>
          <a:p>
            <a:r>
              <a:rPr lang="it-IT" u="sng" dirty="0" smtClean="0">
                <a:solidFill>
                  <a:srgbClr val="FF0000"/>
                </a:solidFill>
              </a:rPr>
              <a:t>In </a:t>
            </a:r>
            <a:r>
              <a:rPr lang="it-IT" u="sng" dirty="0">
                <a:solidFill>
                  <a:srgbClr val="FF0000"/>
                </a:solidFill>
              </a:rPr>
              <a:t>questo modo, la realtà si traduce in dati</a:t>
            </a:r>
            <a:r>
              <a:rPr lang="it-IT" dirty="0"/>
              <a:t>, permettendo innovazione e </a:t>
            </a:r>
            <a:r>
              <a:rPr lang="it-IT" dirty="0" smtClean="0"/>
              <a:t>connettività, ma anche qualche rischio se non ben conosciuta.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3A53-542F-4ED5-960A-B8E150B6F271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713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4526" y="104172"/>
            <a:ext cx="12002947" cy="168990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Consapevolezza e Gestione delle Tracce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990846"/>
            <a:ext cx="9144000" cy="1724628"/>
          </a:xfrm>
        </p:spPr>
        <p:txBody>
          <a:bodyPr>
            <a:normAutofit/>
          </a:bodyPr>
          <a:lstStyle/>
          <a:p>
            <a:r>
              <a:rPr lang="it-IT" sz="4000" dirty="0"/>
              <a:t>Essere consapevoli delle tracce digitali </a:t>
            </a:r>
            <a:r>
              <a:rPr lang="it-IT" sz="4000" dirty="0" smtClean="0"/>
              <a:t>fondamentale </a:t>
            </a:r>
            <a:r>
              <a:rPr lang="it-IT" sz="4000" dirty="0"/>
              <a:t>per proteggere la privacy.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84174" y="3315385"/>
            <a:ext cx="11423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legge tutela la privacy dai sistemi digitali attraverso una serie di normative e regolamenti che stabiliscono diritti e obblighi per la protezione dei dati </a:t>
            </a:r>
            <a:r>
              <a:rPr lang="it-IT" dirty="0" smtClean="0"/>
              <a:t>personali. </a:t>
            </a:r>
            <a:r>
              <a:rPr lang="it-IT" u="sng" dirty="0"/>
              <a:t>Richiede che il consenso degli utenti sia esplicito e informato per il trattamento dei loro dati.</a:t>
            </a:r>
          </a:p>
          <a:p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Italia, il Codice in materia di protezione dei dati personali (</a:t>
            </a:r>
            <a:r>
              <a:rPr lang="it-IT" dirty="0" err="1"/>
              <a:t>D.Lgs.</a:t>
            </a:r>
            <a:r>
              <a:rPr lang="it-IT" dirty="0"/>
              <a:t> 196/2003) integra il GDPR e stabilisce disposizioni specifiche per la protezione dei dati.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3202C-6600-48EA-A7E2-BACF529A210A}" type="datetime1">
              <a:rPr lang="it-IT" smtClean="0"/>
              <a:t>29/01/2025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2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65837"/>
            <a:ext cx="9144000" cy="111155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Pericoli delle Tracce Digitali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1805651"/>
            <a:ext cx="9144000" cy="4606724"/>
          </a:xfrm>
        </p:spPr>
        <p:txBody>
          <a:bodyPr/>
          <a:lstStyle/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it-IT" sz="3600" dirty="0"/>
              <a:t>Violazione della Privacy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it-IT" sz="3600" dirty="0"/>
              <a:t>Furto di Identità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it-IT" sz="3600" dirty="0" err="1"/>
              <a:t>Cyberbullismo</a:t>
            </a:r>
            <a:r>
              <a:rPr lang="it-IT" sz="3600" dirty="0"/>
              <a:t> e </a:t>
            </a:r>
            <a:r>
              <a:rPr lang="it-IT" sz="3600" dirty="0" err="1"/>
              <a:t>Stalking</a:t>
            </a:r>
            <a:endParaRPr lang="it-IT" sz="3600" dirty="0"/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it-IT" sz="3600" dirty="0"/>
              <a:t>Manipolazione e Disinformazione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it-IT" sz="3600" dirty="0"/>
              <a:t>Impatto sulla Reputazione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it-IT" sz="3600" dirty="0"/>
              <a:t>Sicurezza Informatica</a:t>
            </a:r>
          </a:p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it-IT" sz="3600" dirty="0"/>
              <a:t>Controllo Sociale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7D7D6-64E6-4F31-88FF-84A20F8AA8EB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b="1" dirty="0"/>
              <a:t>Dominare i Rischi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t-IT" dirty="0"/>
              <a:t>Comprendere come utilizzare </a:t>
            </a:r>
            <a:r>
              <a:rPr lang="it-IT" dirty="0" smtClean="0"/>
              <a:t>i dispositivi che usiamo è </a:t>
            </a:r>
            <a:r>
              <a:rPr lang="it-IT" dirty="0"/>
              <a:t>cruciale per gestire i rischi associati all'identità digitale</a:t>
            </a:r>
            <a:r>
              <a:rPr lang="it-IT" dirty="0" smtClean="0"/>
              <a:t>.</a:t>
            </a:r>
          </a:p>
          <a:p>
            <a:pPr lvl="0"/>
            <a:endParaRPr lang="it-IT" dirty="0" smtClean="0"/>
          </a:p>
          <a:p>
            <a:pPr lvl="0"/>
            <a:r>
              <a:rPr lang="it-IT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Occorre accrescere le proprie conoscenze per sfruttare al meglio i benefici delle tecnologie digitali che, nel contempo consentono di</a:t>
            </a:r>
            <a:r>
              <a:rPr lang="it-IT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/>
            <a:endParaRPr lang="it-IT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it-IT" sz="2000" dirty="0" smtClean="0"/>
              <a:t>Riconoscere </a:t>
            </a:r>
            <a:r>
              <a:rPr lang="it-IT" sz="2000" dirty="0"/>
              <a:t>le minacce (</a:t>
            </a:r>
            <a:r>
              <a:rPr lang="it-IT" sz="2000" dirty="0" err="1"/>
              <a:t>phishing</a:t>
            </a:r>
            <a:r>
              <a:rPr lang="it-IT" sz="2000" dirty="0"/>
              <a:t>, </a:t>
            </a:r>
            <a:r>
              <a:rPr lang="it-IT" sz="2000" dirty="0" err="1"/>
              <a:t>malware</a:t>
            </a:r>
            <a:r>
              <a:rPr lang="it-IT" sz="2000" dirty="0" smtClean="0"/>
              <a:t>).</a:t>
            </a:r>
          </a:p>
          <a:p>
            <a:pPr lvl="1"/>
            <a:r>
              <a:rPr lang="it-IT" sz="2000" dirty="0" smtClean="0"/>
              <a:t>Impostare </a:t>
            </a:r>
            <a:r>
              <a:rPr lang="it-IT" sz="2000" dirty="0"/>
              <a:t>correttamente le privacy sui social media</a:t>
            </a:r>
            <a:r>
              <a:rPr lang="it-IT" sz="2000" dirty="0" smtClean="0"/>
              <a:t>.</a:t>
            </a:r>
          </a:p>
          <a:p>
            <a:pPr lvl="1"/>
            <a:r>
              <a:rPr lang="it-IT" sz="2000" dirty="0" smtClean="0"/>
              <a:t>Prendere </a:t>
            </a:r>
            <a:r>
              <a:rPr lang="it-IT" sz="2000" dirty="0"/>
              <a:t>decisioni informate sulle informazioni condivise</a:t>
            </a:r>
            <a:r>
              <a:rPr lang="it-IT" sz="2000" dirty="0" smtClean="0"/>
              <a:t>.</a:t>
            </a:r>
          </a:p>
          <a:p>
            <a:pPr lvl="1"/>
            <a:r>
              <a:rPr lang="it-IT" sz="2000" dirty="0" smtClean="0"/>
              <a:t>Denunciare all’autorità giudiziaria se si è vittime di </a:t>
            </a:r>
            <a:r>
              <a:rPr lang="it-IT" sz="2000" dirty="0" err="1" smtClean="0"/>
              <a:t>stalking</a:t>
            </a:r>
            <a:r>
              <a:rPr lang="it-IT" sz="2000" dirty="0" smtClean="0"/>
              <a:t>, vendetta pornografica in rete (</a:t>
            </a:r>
            <a:r>
              <a:rPr lang="it-IT" sz="2000" dirty="0" err="1" smtClean="0"/>
              <a:t>revenge</a:t>
            </a:r>
            <a:r>
              <a:rPr lang="it-IT" sz="2000" dirty="0" smtClean="0"/>
              <a:t> </a:t>
            </a:r>
            <a:r>
              <a:rPr lang="it-IT" sz="2000" dirty="0" err="1" smtClean="0"/>
              <a:t>porn</a:t>
            </a:r>
            <a:r>
              <a:rPr lang="it-IT" sz="2000" dirty="0" smtClean="0"/>
              <a:t>) o uso illegale di immagini o dati personali.</a:t>
            </a:r>
          </a:p>
          <a:p>
            <a:pPr lvl="1"/>
            <a:r>
              <a:rPr lang="it-IT" sz="2000" dirty="0" smtClean="0"/>
              <a:t>Bloccare contatti o canali ritenuti pericolosi</a:t>
            </a:r>
          </a:p>
          <a:p>
            <a:pPr lvl="1"/>
            <a:r>
              <a:rPr lang="it-IT" sz="2000" dirty="0" smtClean="0"/>
              <a:t>….ed altro.</a:t>
            </a:r>
          </a:p>
          <a:p>
            <a:pPr lvl="1"/>
            <a:endParaRPr lang="it-IT" sz="2000" dirty="0" smtClean="0"/>
          </a:p>
          <a:p>
            <a:pPr lvl="1"/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D385-EE05-443D-9807-21EC5A957BF3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3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158" y="237820"/>
            <a:ext cx="10515600" cy="87106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di Protezione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84863" y="264824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b="1" dirty="0"/>
              <a:t>Usare VPN</a:t>
            </a:r>
          </a:p>
        </p:txBody>
      </p:sp>
      <p:sp>
        <p:nvSpPr>
          <p:cNvPr id="5" name="Rettangolo 4"/>
          <p:cNvSpPr/>
          <p:nvPr/>
        </p:nvSpPr>
        <p:spPr>
          <a:xfrm>
            <a:off x="5163306" y="1199978"/>
            <a:ext cx="2629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Cosa Fare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84863" y="2121618"/>
            <a:ext cx="2643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b="1" dirty="0"/>
              <a:t>Impostazioni sulla Privacy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84863" y="3191716"/>
            <a:ext cx="3005951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it-IT" b="1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Navigare in Modo Sicuro</a:t>
            </a:r>
            <a:endParaRPr lang="it-IT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384863" y="3850248"/>
            <a:ext cx="200407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it-IT" b="1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Gestire i Cookie</a:t>
            </a:r>
            <a:endParaRPr lang="it-IT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384863" y="4465844"/>
            <a:ext cx="3231975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it-IT" b="1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Essere Selettivi con le </a:t>
            </a:r>
            <a:r>
              <a:rPr lang="it-IT" b="1" dirty="0" err="1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endParaRPr lang="it-IT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298675" y="5081440"/>
            <a:ext cx="3619902" cy="372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it-IT" b="1" dirty="0">
                <a:solidFill>
                  <a:srgbClr val="262626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Educazione e Consapevolezza</a:t>
            </a:r>
            <a:endParaRPr lang="it-IT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E7C1-62FB-40F0-91A8-39A2A1799BCE}" type="datetime1">
              <a:rPr lang="it-IT" smtClean="0"/>
              <a:t>29/01/2025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2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142410" y="607066"/>
            <a:ext cx="4257897" cy="77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Cosa Non Fare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04558" y="1750382"/>
            <a:ext cx="5178914" cy="684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Usare Password </a:t>
            </a: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Deboli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Annotarsi le password su supporti cartacei sicuri e non su file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Cambiare spesso le password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condividete le password con nessuno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Fidarsi di Wi-Fi </a:t>
            </a: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Pubblici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Ignorare la Sicurezza dei </a:t>
            </a: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Dispositivi</a:t>
            </a: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Ignorare gli </a:t>
            </a: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Aggiornamenti sui dispositivi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Condividere Informazioni </a:t>
            </a: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Sensibili (foto e documenti)</a:t>
            </a:r>
            <a:endParaRPr lang="it-IT" dirty="0">
              <a:solidFill>
                <a:schemeClr val="accent5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>
                <a:solidFill>
                  <a:schemeClr val="accent5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condividete in tempo reale la vostra posizione </a:t>
            </a: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 </a:t>
            </a:r>
            <a:r>
              <a:rPr lang="it-IT" dirty="0">
                <a:solidFill>
                  <a:schemeClr val="accent5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dirty="0">
              <a:solidFill>
                <a:schemeClr val="accent5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dirty="0">
              <a:solidFill>
                <a:schemeClr val="accent5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dirty="0" smtClean="0">
              <a:solidFill>
                <a:schemeClr val="accent5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28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1538497" y="751590"/>
            <a:ext cx="908310" cy="5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812" y="5602514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11" name="Rettangolo 10"/>
          <p:cNvSpPr/>
          <p:nvPr/>
        </p:nvSpPr>
        <p:spPr>
          <a:xfrm>
            <a:off x="6083472" y="1614684"/>
            <a:ext cx="5603312" cy="6987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state senza antivirus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aprite mail sospette (deviatele sullo spam)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condividete informazioni di accesso bancario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accettate amicizie social di persone che non conoscete personalmente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saturate le memorie dei vostri dispositivi mobili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lasciate gli </a:t>
            </a:r>
            <a:r>
              <a:rPr lang="it-IT" dirty="0" err="1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personal computer in assistenza per lo scarico e salvataggio dati ma imparatelo a farlo di persona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lasciate aperti </a:t>
            </a:r>
            <a:r>
              <a:rPr lang="it-IT" dirty="0" err="1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pc , ma bloccateli sempre con password o altro</a:t>
            </a: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prestate mai </a:t>
            </a:r>
            <a:r>
              <a:rPr lang="it-IT" dirty="0" err="1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  <a:r>
              <a:rPr lang="it-IT" dirty="0" smtClean="0">
                <a:solidFill>
                  <a:schemeClr val="accent5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PC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dirty="0">
              <a:solidFill>
                <a:schemeClr val="accent5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dirty="0">
              <a:solidFill>
                <a:schemeClr val="accent5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dirty="0" smtClean="0">
              <a:solidFill>
                <a:schemeClr val="accent5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it-IT" sz="2800" dirty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B10B-8849-4A60-AB8C-CBB02F418BA8}" type="datetime1">
              <a:rPr lang="it-IT" smtClean="0"/>
              <a:t>29/01/2025</a:t>
            </a:fld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34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5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830007" y="1444121"/>
            <a:ext cx="10004893" cy="43575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7300" y="226388"/>
            <a:ext cx="10515600" cy="1325563"/>
          </a:xfrm>
        </p:spPr>
        <p:txBody>
          <a:bodyPr>
            <a:normAutofit/>
          </a:bodyPr>
          <a:lstStyle/>
          <a:p>
            <a:r>
              <a:rPr 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Grazie per l’attenzione</a:t>
            </a:r>
            <a:endParaRPr lang="it-IT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328" y="5852159"/>
            <a:ext cx="1147699" cy="86352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EEAF-A8D4-4173-B707-B8DD0E659D75}" type="datetime1">
              <a:rPr lang="it-IT" smtClean="0"/>
              <a:t>29/01/2025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35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745" y="1551951"/>
            <a:ext cx="3904670" cy="416777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178188" y="1543820"/>
            <a:ext cx="56567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conoscenza è la chiave che apre le porte alla sicurezza; solo comprendendo possiamo prevenire i rischi."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71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6691" y="214673"/>
            <a:ext cx="10515600" cy="1108797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computer e </a:t>
            </a:r>
            <a:r>
              <a:rPr lang="it-IT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smartphone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C’è altro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 fontScale="55000" lnSpcReduction="20000"/>
          </a:bodyPr>
          <a:lstStyle/>
          <a:p>
            <a:r>
              <a:rPr lang="it-IT" b="1" dirty="0"/>
              <a:t>Carte d'Identità </a:t>
            </a:r>
            <a:r>
              <a:rPr lang="it-IT" b="1" dirty="0" smtClean="0"/>
              <a:t>, Passaporti, patenti, tessere sanitarie </a:t>
            </a:r>
            <a:r>
              <a:rPr lang="it-IT" dirty="0" smtClean="0"/>
              <a:t>: </a:t>
            </a:r>
            <a:r>
              <a:rPr lang="it-IT" dirty="0"/>
              <a:t>Molti documenti d'identità moderni contengono microchip che immagazzinano informazioni biometriche e </a:t>
            </a:r>
            <a:r>
              <a:rPr lang="it-IT" dirty="0" smtClean="0"/>
              <a:t>personali</a:t>
            </a:r>
          </a:p>
          <a:p>
            <a:r>
              <a:rPr lang="it-IT" b="1" dirty="0" smtClean="0"/>
              <a:t>TV connessi in rete </a:t>
            </a:r>
            <a:r>
              <a:rPr lang="it-IT" b="1" dirty="0"/>
              <a:t>Streaming</a:t>
            </a:r>
            <a:r>
              <a:rPr lang="it-IT" dirty="0"/>
              <a:t>: Servizi come </a:t>
            </a:r>
            <a:r>
              <a:rPr lang="it-IT" dirty="0" err="1"/>
              <a:t>Netflix</a:t>
            </a:r>
            <a:r>
              <a:rPr lang="it-IT" dirty="0"/>
              <a:t> e </a:t>
            </a:r>
            <a:r>
              <a:rPr lang="it-IT" dirty="0" err="1"/>
              <a:t>Spotify</a:t>
            </a:r>
            <a:r>
              <a:rPr lang="it-IT" dirty="0"/>
              <a:t> per film, serie e </a:t>
            </a:r>
            <a:r>
              <a:rPr lang="it-IT" dirty="0" smtClean="0"/>
              <a:t>musica, </a:t>
            </a:r>
            <a:r>
              <a:rPr lang="it-IT" b="1" dirty="0" smtClean="0"/>
              <a:t> </a:t>
            </a:r>
            <a:r>
              <a:rPr lang="it-IT" b="1" u="sng" dirty="0" smtClean="0"/>
              <a:t>con identificazione attraverso account</a:t>
            </a:r>
          </a:p>
          <a:p>
            <a:r>
              <a:rPr lang="it-IT" b="1" dirty="0" smtClean="0"/>
              <a:t>Laptop</a:t>
            </a:r>
            <a:r>
              <a:rPr lang="it-IT" dirty="0"/>
              <a:t>: Strumenti essenziali per lavoro, studio e </a:t>
            </a:r>
            <a:r>
              <a:rPr lang="it-IT" dirty="0" smtClean="0"/>
              <a:t>svago, </a:t>
            </a:r>
            <a:r>
              <a:rPr lang="it-IT" b="1" dirty="0"/>
              <a:t>Tablet</a:t>
            </a:r>
            <a:r>
              <a:rPr lang="it-IT" dirty="0"/>
              <a:t>: Utilizzati per lettura, gioco e produttività, </a:t>
            </a:r>
            <a:endParaRPr lang="it-IT" dirty="0" smtClean="0"/>
          </a:p>
          <a:p>
            <a:r>
              <a:rPr lang="it-IT" b="1" dirty="0" smtClean="0"/>
              <a:t>Veicoli </a:t>
            </a:r>
            <a:r>
              <a:rPr lang="it-IT" b="1" dirty="0"/>
              <a:t>connessi</a:t>
            </a:r>
            <a:r>
              <a:rPr lang="it-IT" dirty="0"/>
              <a:t>: Dotati di sistemi di navigazione, assistenza alla guida e </a:t>
            </a:r>
            <a:r>
              <a:rPr lang="it-IT" dirty="0" err="1" smtClean="0"/>
              <a:t>infotainment</a:t>
            </a:r>
            <a:r>
              <a:rPr lang="it-IT" dirty="0" smtClean="0"/>
              <a:t>, Auto </a:t>
            </a:r>
            <a:r>
              <a:rPr lang="it-IT" dirty="0"/>
              <a:t>elettriche e ibride che utilizzano software per la gestione delle </a:t>
            </a:r>
            <a:r>
              <a:rPr lang="it-IT" dirty="0" smtClean="0"/>
              <a:t>prestazioni, </a:t>
            </a:r>
          </a:p>
          <a:p>
            <a:r>
              <a:rPr lang="it-IT" b="1" dirty="0" smtClean="0"/>
              <a:t>Telecamere </a:t>
            </a:r>
            <a:r>
              <a:rPr lang="it-IT" b="1" dirty="0"/>
              <a:t>di Sorveglianza</a:t>
            </a:r>
            <a:r>
              <a:rPr lang="it-IT" dirty="0"/>
              <a:t>: Monitoraggio remoto tramite </a:t>
            </a:r>
            <a:r>
              <a:rPr lang="it-IT" dirty="0" err="1"/>
              <a:t>app</a:t>
            </a:r>
            <a:r>
              <a:rPr lang="it-IT" dirty="0" smtClean="0"/>
              <a:t>., </a:t>
            </a:r>
          </a:p>
          <a:p>
            <a:r>
              <a:rPr lang="it-IT" b="1" dirty="0" smtClean="0"/>
              <a:t>Sistemi </a:t>
            </a:r>
            <a:r>
              <a:rPr lang="it-IT" b="1" dirty="0"/>
              <a:t>di Allarme Intelligenti</a:t>
            </a:r>
            <a:r>
              <a:rPr lang="it-IT" dirty="0"/>
              <a:t>: Notifiche in tempo reale e gestione da </a:t>
            </a:r>
            <a:r>
              <a:rPr lang="it-IT" dirty="0" smtClean="0"/>
              <a:t>remoto, </a:t>
            </a:r>
          </a:p>
          <a:p>
            <a:r>
              <a:rPr lang="it-IT" b="1" dirty="0" smtClean="0"/>
              <a:t>Sensori </a:t>
            </a:r>
            <a:r>
              <a:rPr lang="it-IT" b="1" dirty="0" err="1"/>
              <a:t>IoT</a:t>
            </a:r>
            <a:r>
              <a:rPr lang="it-IT" dirty="0"/>
              <a:t>: Monitoraggio della qualità dell'aria, del consumo energetico e </a:t>
            </a:r>
            <a:r>
              <a:rPr lang="it-IT" dirty="0" smtClean="0"/>
              <a:t>dell'irrigazione, </a:t>
            </a:r>
          </a:p>
          <a:p>
            <a:r>
              <a:rPr lang="it-IT" b="1" dirty="0" smtClean="0"/>
              <a:t>Sistemi </a:t>
            </a:r>
            <a:r>
              <a:rPr lang="it-IT" b="1" dirty="0"/>
              <a:t>di gestione energetica</a:t>
            </a:r>
            <a:r>
              <a:rPr lang="it-IT" dirty="0"/>
              <a:t>: Ottimizzazione del consumo attraverso il monitoraggio </a:t>
            </a:r>
            <a:r>
              <a:rPr lang="it-IT" dirty="0" smtClean="0"/>
              <a:t>digitale, </a:t>
            </a:r>
          </a:p>
          <a:p>
            <a:r>
              <a:rPr lang="it-IT" sz="2700" b="1" dirty="0" smtClean="0"/>
              <a:t>Tel</a:t>
            </a:r>
            <a:r>
              <a:rPr lang="it-IT" b="1" dirty="0" smtClean="0"/>
              <a:t>emedicina</a:t>
            </a:r>
            <a:r>
              <a:rPr lang="it-IT" dirty="0"/>
              <a:t>: Consultazioni mediche a distanza tramite videochiamate</a:t>
            </a:r>
            <a:r>
              <a:rPr lang="it-IT" dirty="0" smtClean="0"/>
              <a:t>., </a:t>
            </a:r>
            <a:r>
              <a:rPr lang="it-IT" b="1" dirty="0"/>
              <a:t>Fitness </a:t>
            </a:r>
            <a:r>
              <a:rPr lang="it-IT" b="1" dirty="0" err="1"/>
              <a:t>Tracker</a:t>
            </a:r>
            <a:r>
              <a:rPr lang="it-IT" dirty="0"/>
              <a:t>: Raccolta di dati su attività fisica e sonno, </a:t>
            </a:r>
            <a:endParaRPr lang="it-IT" dirty="0" smtClean="0"/>
          </a:p>
          <a:p>
            <a:r>
              <a:rPr lang="it-IT" b="1" dirty="0" smtClean="0"/>
              <a:t>Dispositivi </a:t>
            </a:r>
            <a:r>
              <a:rPr lang="it-IT" b="1" dirty="0"/>
              <a:t>Medici Connessi</a:t>
            </a:r>
            <a:r>
              <a:rPr lang="it-IT" dirty="0"/>
              <a:t>: Monitoraggio della salute e invio di dati ai </a:t>
            </a:r>
            <a:r>
              <a:rPr lang="it-IT" dirty="0" smtClean="0"/>
              <a:t>medici,</a:t>
            </a:r>
            <a:r>
              <a:rPr lang="it-IT" b="1" dirty="0"/>
              <a:t> </a:t>
            </a:r>
            <a:r>
              <a:rPr lang="it-IT" b="1" dirty="0" err="1"/>
              <a:t>Smartwatch</a:t>
            </a:r>
            <a:r>
              <a:rPr lang="it-IT" dirty="0"/>
              <a:t>: Monitoraggio della salute e notifiche</a:t>
            </a:r>
            <a:r>
              <a:rPr lang="it-IT" dirty="0" smtClean="0"/>
              <a:t>,</a:t>
            </a:r>
            <a:endParaRPr lang="it-IT" b="1" dirty="0" smtClean="0"/>
          </a:p>
          <a:p>
            <a:r>
              <a:rPr lang="it-IT" b="1" dirty="0" smtClean="0"/>
              <a:t>E-commerce</a:t>
            </a:r>
            <a:r>
              <a:rPr lang="it-IT" dirty="0"/>
              <a:t>: Piattaforme online per acquisti e </a:t>
            </a:r>
            <a:r>
              <a:rPr lang="it-IT" dirty="0" smtClean="0"/>
              <a:t>vendite, </a:t>
            </a:r>
          </a:p>
          <a:p>
            <a:r>
              <a:rPr lang="it-IT" sz="2900" b="1" dirty="0" smtClean="0"/>
              <a:t>Pi</a:t>
            </a:r>
            <a:r>
              <a:rPr lang="it-IT" b="1" dirty="0" smtClean="0"/>
              <a:t>attaforme </a:t>
            </a:r>
            <a:r>
              <a:rPr lang="it-IT" b="1" dirty="0"/>
              <a:t>di E-learning</a:t>
            </a:r>
            <a:r>
              <a:rPr lang="it-IT" dirty="0"/>
              <a:t>: Corsi online e risorse educative accessibili da qualsiasi </a:t>
            </a:r>
            <a:r>
              <a:rPr lang="it-IT" dirty="0" smtClean="0"/>
              <a:t>luogo, </a:t>
            </a:r>
          </a:p>
          <a:p>
            <a:r>
              <a:rPr lang="it-IT" b="1" dirty="0" err="1" smtClean="0"/>
              <a:t>Classroom</a:t>
            </a:r>
            <a:r>
              <a:rPr lang="it-IT" b="1" dirty="0" smtClean="0"/>
              <a:t> </a:t>
            </a:r>
            <a:r>
              <a:rPr lang="it-IT" b="1" dirty="0"/>
              <a:t>Digitali</a:t>
            </a:r>
            <a:r>
              <a:rPr lang="it-IT" dirty="0"/>
              <a:t>: Uso di strumenti digitali per la </a:t>
            </a:r>
            <a:r>
              <a:rPr lang="it-IT" dirty="0" smtClean="0"/>
              <a:t>didattica, </a:t>
            </a:r>
          </a:p>
          <a:p>
            <a:r>
              <a:rPr lang="it-IT" b="1" dirty="0" smtClean="0"/>
              <a:t>Videogiochi</a:t>
            </a:r>
            <a:r>
              <a:rPr lang="it-IT" dirty="0"/>
              <a:t>: Console e PC con giochi online e realtà </a:t>
            </a:r>
            <a:r>
              <a:rPr lang="it-IT" dirty="0" smtClean="0"/>
              <a:t>virtuale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3A53-542F-4ED5-960A-B8E150B6F271}" type="datetime1">
              <a:rPr lang="it-IT" smtClean="0"/>
              <a:t>29/01/2025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realizzato da Daniele Peroni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39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a d'identità elettronica - Comune de Iscanu - Scano di Montifer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43" y="626816"/>
            <a:ext cx="4285714" cy="27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27657" y="4049784"/>
            <a:ext cx="11052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d'identità elettronica c'è un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 contiene informazioni personali del titolare,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nome, cognome, data di nascita, foto e altre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biometriche.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presenza del chip consente anche di utilizzare la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l'autenticazione digitale e per accedere a servizi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modo sicuro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realizzato da Daniele Peroni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63722-A381-4A3F-B9B6-A72FC2C5BDA0}" type="datetime1">
              <a:rPr lang="it-IT" smtClean="0"/>
              <a:t>29/01/2025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64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dice fiscale e tessera sanitaria: a cosa servono? - ReteCartes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17" y="611747"/>
            <a:ext cx="4054913" cy="255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98490" y="3788209"/>
            <a:ext cx="105027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Sulla tessera sanitaria </a:t>
            </a:r>
            <a:r>
              <a:rPr lang="it-IT" sz="24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è presente un 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chip</a:t>
            </a:r>
            <a:r>
              <a:rPr lang="it-IT" sz="24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. Questo chip contiene informazioni relative al titolare, come il 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codice fiscale</a:t>
            </a:r>
            <a:r>
              <a:rPr lang="it-IT" sz="24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apple-system"/>
              </a:rPr>
              <a:t>, dati anagrafici e, in alcuni casi, informazioni sanitarie. La tessera sanitaria con chip permette anche di accedere a servizi online e di identificarsi in modo sicuro presso strutture sanitarie.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880" y="5595257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realizzato da Daniele Peroni</a:t>
            </a:r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FBA2-FD4C-4B41-B641-8BE36B885295}" type="datetime1">
              <a:rPr lang="it-IT" smtClean="0"/>
              <a:t>29/01/2025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89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uoi la Patente di Guida B? Ecco quanto costa e come prenderl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401" y="818066"/>
            <a:ext cx="390144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905814" y="3372608"/>
            <a:ext cx="103546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patente di guida elettronica è presente un </a:t>
            </a: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chip.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Questo chip memorizza informazioni importanti, come:</a:t>
            </a:r>
          </a:p>
          <a:p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 e cognome del titolare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 nascita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di patente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 scadenza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Categoria di veicoli autorizzati</a:t>
            </a:r>
          </a:p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presenza del chip consente anche di utilizzare la patente per l'autenticazione digitale e facilita il controllo da parte delle autorità competenti.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251" y="5737576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realizzato da Daniele Peroni</a:t>
            </a:r>
            <a:endParaRPr lang="it-IT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5BC8-6AF1-42C0-B7C9-CF509E1A5AA6}" type="datetime1">
              <a:rPr lang="it-IT" smtClean="0"/>
              <a:t>29/01/2025</a:t>
            </a:fld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6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98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882" y="5235926"/>
            <a:ext cx="1489147" cy="112042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13" name="Rettangolo 12"/>
          <p:cNvSpPr/>
          <p:nvPr/>
        </p:nvSpPr>
        <p:spPr>
          <a:xfrm>
            <a:off x="1010505" y="3418114"/>
            <a:ext cx="10600924" cy="3018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010505" y="391886"/>
            <a:ext cx="10550124" cy="2871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3A53-542F-4ED5-960A-B8E150B6F271}" type="datetime1">
              <a:rPr lang="it-IT" smtClean="0"/>
              <a:t>29/01/2025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realizzato da Daniele Peroni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8</a:t>
            </a:fld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5211" y="501199"/>
            <a:ext cx="3198431" cy="2192904"/>
          </a:xfrm>
          <a:prstGeom prst="rect">
            <a:avLst/>
          </a:prstGeom>
        </p:spPr>
      </p:pic>
      <p:sp>
        <p:nvSpPr>
          <p:cNvPr id="8" name="AutoShape 2" descr="Carta di Credito online Mastercard Gold | 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pic>
        <p:nvPicPr>
          <p:cNvPr id="4100" name="Picture 4" descr="Carta di Credito online Mastercard Gold | 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76" y="639188"/>
            <a:ext cx="2726469" cy="18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010505" y="2617543"/>
            <a:ext cx="10170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Carta d’identità, tessera sanitaria, patente, carta di credito, bancomat, </a:t>
            </a:r>
            <a:r>
              <a:rPr lang="it-IT" dirty="0" err="1" smtClean="0"/>
              <a:t>Sim</a:t>
            </a:r>
            <a:r>
              <a:rPr lang="it-IT" dirty="0" smtClean="0"/>
              <a:t> telefonica, sono tutte associate </a:t>
            </a:r>
          </a:p>
          <a:p>
            <a:r>
              <a:rPr lang="it-IT" dirty="0" smtClean="0"/>
              <a:t>ad una persona. Il loro utilizzo determina una </a:t>
            </a:r>
            <a:r>
              <a:rPr lang="it-IT" dirty="0" err="1" smtClean="0"/>
              <a:t>registrazionedell’attività</a:t>
            </a:r>
            <a:r>
              <a:rPr lang="it-IT" dirty="0" smtClean="0"/>
              <a:t> svolta.</a:t>
            </a:r>
          </a:p>
        </p:txBody>
      </p:sp>
      <p:pic>
        <p:nvPicPr>
          <p:cNvPr id="4102" name="Picture 6" descr="11.700+ Scheda Sim Foto stock, immagini e fotografie royalty-free - i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15" y="541918"/>
            <a:ext cx="2087799" cy="211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5202" y="3508375"/>
            <a:ext cx="1419225" cy="284797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178629" y="3839029"/>
            <a:ext cx="83737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Uno Smartphone è in grado di lasciare in vari siti della rete internet varie informazioni, </a:t>
            </a:r>
          </a:p>
          <a:p>
            <a:r>
              <a:rPr lang="it-IT" dirty="0"/>
              <a:t>t</a:t>
            </a:r>
            <a:r>
              <a:rPr lang="it-IT" dirty="0" smtClean="0"/>
              <a:t>ra cui siti visitati, attività social, posizioni GPS, messaggi inoltrati e ricevuti, attività </a:t>
            </a:r>
          </a:p>
          <a:p>
            <a:r>
              <a:rPr lang="it-IT" dirty="0"/>
              <a:t>t</a:t>
            </a:r>
            <a:r>
              <a:rPr lang="it-IT" dirty="0" smtClean="0"/>
              <a:t>elefonica ed altro</a:t>
            </a:r>
            <a:r>
              <a:rPr lang="it-IT" dirty="0" smtClean="0"/>
              <a:t>….</a:t>
            </a:r>
          </a:p>
          <a:p>
            <a:r>
              <a:rPr lang="it-IT" dirty="0" smtClean="0"/>
              <a:t>I tabulati telefonici della rete mobile consentono di risalire alle posizioni  dello </a:t>
            </a:r>
          </a:p>
          <a:p>
            <a:r>
              <a:rPr lang="it-IT" dirty="0" smtClean="0"/>
              <a:t>Smartphone fino a 2 anni precedenti</a:t>
            </a:r>
          </a:p>
          <a:p>
            <a:r>
              <a:rPr lang="it-IT" dirty="0" smtClean="0"/>
              <a:t>La molteplicità di stazioni radio cellulare consente di localizzare immediatamente la </a:t>
            </a:r>
          </a:p>
          <a:p>
            <a:r>
              <a:rPr lang="it-IT" dirty="0" smtClean="0"/>
              <a:t>collocazione dello </a:t>
            </a:r>
            <a:r>
              <a:rPr lang="it-IT" dirty="0" err="1" smtClean="0"/>
              <a:t>smartphone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43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Identificare tracciare e codificare</a:t>
            </a:r>
            <a:endParaRPr lang="it-I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850" y="1603522"/>
            <a:ext cx="2952750" cy="1781175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3A53-542F-4ED5-960A-B8E150B6F271}" type="datetime1">
              <a:rPr lang="it-IT" smtClean="0"/>
              <a:t>29/01/2025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realizzato da Daniele Peroni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30B08-A311-43D1-9204-B4FBF4B7CF46}" type="slidenum">
              <a:rPr lang="it-IT" smtClean="0"/>
              <a:t>9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06240" y="2076027"/>
            <a:ext cx="78114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Diversi modelli di auto possono fornire sullo </a:t>
            </a:r>
            <a:r>
              <a:rPr lang="it-IT" dirty="0" err="1" smtClean="0"/>
              <a:t>smartphone</a:t>
            </a:r>
            <a:r>
              <a:rPr lang="it-IT" dirty="0" smtClean="0"/>
              <a:t> del proprietario la</a:t>
            </a:r>
          </a:p>
          <a:p>
            <a:r>
              <a:rPr lang="it-IT" dirty="0" smtClean="0"/>
              <a:t> posizione ed altre  informazioni. Può tenere traccia dei percorsi effettuati </a:t>
            </a:r>
          </a:p>
          <a:p>
            <a:r>
              <a:rPr lang="it-IT" dirty="0" smtClean="0"/>
              <a:t>attraverso dispositivi consigliati dalle assicurazioni. Può essere tracciata nei caselli</a:t>
            </a:r>
          </a:p>
          <a:p>
            <a:r>
              <a:rPr lang="it-IT" dirty="0" smtClean="0"/>
              <a:t> autostradali se munita di telepass. Il suo codice telaio e del motore è scritto </a:t>
            </a:r>
          </a:p>
          <a:p>
            <a:r>
              <a:rPr lang="it-IT" dirty="0" smtClean="0"/>
              <a:t>digitalmente nella sua centralina</a:t>
            </a:r>
            <a:endParaRPr lang="it-IT" dirty="0"/>
          </a:p>
        </p:txBody>
      </p:sp>
      <p:pic>
        <p:nvPicPr>
          <p:cNvPr id="1026" name="Picture 2" descr="Disegno Cane bassotto colorato da Utente non registrato il 05 di Gennaio  del 2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32" y="3225251"/>
            <a:ext cx="1834582" cy="143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206240" y="3840481"/>
            <a:ext cx="6822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nostro cane, se munito di microchip </a:t>
            </a:r>
            <a:r>
              <a:rPr lang="it-IT" dirty="0" err="1" smtClean="0"/>
              <a:t>puo</a:t>
            </a:r>
            <a:r>
              <a:rPr lang="it-IT" dirty="0" smtClean="0"/>
              <a:t> essere identificato in caso di</a:t>
            </a:r>
          </a:p>
          <a:p>
            <a:r>
              <a:rPr lang="it-IT" dirty="0"/>
              <a:t>s</a:t>
            </a:r>
            <a:r>
              <a:rPr lang="it-IT" dirty="0" smtClean="0"/>
              <a:t>marrimento e ritrovamento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255" y="4486812"/>
            <a:ext cx="654956" cy="189562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206240" y="4879545"/>
            <a:ext cx="78708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L’essere umano per i sistemi informatici è identificato con il </a:t>
            </a:r>
            <a:r>
              <a:rPr lang="it-IT" b="1" dirty="0" smtClean="0"/>
              <a:t>codice </a:t>
            </a:r>
            <a:r>
              <a:rPr lang="it-IT" b="1" dirty="0"/>
              <a:t>fiscale</a:t>
            </a:r>
            <a:r>
              <a:rPr lang="it-IT" dirty="0"/>
              <a:t> </a:t>
            </a:r>
            <a:endParaRPr lang="it-IT" dirty="0" smtClean="0"/>
          </a:p>
          <a:p>
            <a:r>
              <a:rPr lang="it-IT" dirty="0" smtClean="0"/>
              <a:t>E’ </a:t>
            </a:r>
            <a:r>
              <a:rPr lang="it-IT" dirty="0"/>
              <a:t>un identificativo unico assegnato a ogni cittadino italiano e a ogni residente </a:t>
            </a:r>
            <a:r>
              <a:rPr lang="it-IT" dirty="0" smtClean="0"/>
              <a:t>in</a:t>
            </a:r>
          </a:p>
          <a:p>
            <a:r>
              <a:rPr lang="it-IT" dirty="0" smtClean="0"/>
              <a:t>Italia</a:t>
            </a:r>
            <a:r>
              <a:rPr lang="it-IT" dirty="0"/>
              <a:t>. È un elemento fondamentale nel sistema fiscale e amministrativo del paese.</a:t>
            </a:r>
          </a:p>
          <a:p>
            <a:r>
              <a:rPr lang="it-IT" dirty="0" smtClean="0"/>
              <a:t>Serve </a:t>
            </a:r>
            <a:r>
              <a:rPr lang="it-IT" dirty="0"/>
              <a:t>per identificare in modo univoco una persona fisica o giuridica.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45296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2290</Words>
  <Application>Microsoft Office PowerPoint</Application>
  <PresentationFormat>Widescreen</PresentationFormat>
  <Paragraphs>337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-apple-system</vt:lpstr>
      <vt:lpstr>Arial</vt:lpstr>
      <vt:lpstr>Arial Rounded MT Bold</vt:lpstr>
      <vt:lpstr>Calibri</vt:lpstr>
      <vt:lpstr>Calibri Light</vt:lpstr>
      <vt:lpstr>Tahoma</vt:lpstr>
      <vt:lpstr>Times New Roman</vt:lpstr>
      <vt:lpstr>Tema di Office</vt:lpstr>
      <vt:lpstr>Tracce e Pericoli Digitali </vt:lpstr>
      <vt:lpstr>Presentazione standard di PowerPoint</vt:lpstr>
      <vt:lpstr>Il mondo digitale</vt:lpstr>
      <vt:lpstr>Personal computer e smartphone? C’è altro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Identificare tracciare e codificare</vt:lpstr>
      <vt:lpstr>Presentazione standard di PowerPoint</vt:lpstr>
      <vt:lpstr>Cosa è un CHIP ?</vt:lpstr>
      <vt:lpstr>Cosa è un RFID?</vt:lpstr>
      <vt:lpstr>Presentazione standard di PowerPoint</vt:lpstr>
      <vt:lpstr>Tracce Digitali e Identità digitale</vt:lpstr>
      <vt:lpstr>Identità digitale</vt:lpstr>
      <vt:lpstr>Presentazione standard di PowerPoint</vt:lpstr>
      <vt:lpstr>Identità Reale vs. Identità Digitale</vt:lpstr>
      <vt:lpstr>Identità digitale accertata e riconosciuta</vt:lpstr>
      <vt:lpstr>Identità Digitale non accertata</vt:lpstr>
      <vt:lpstr>Gli ACCOUNT</vt:lpstr>
      <vt:lpstr>Fiducia nell'Identità Digitale</vt:lpstr>
      <vt:lpstr>Rischi Associati all'Identità Digitale</vt:lpstr>
      <vt:lpstr>Tracce Digitali</vt:lpstr>
      <vt:lpstr>Dove lasciamo le nostre tracce digitali?</vt:lpstr>
      <vt:lpstr>Quale traccia può essere un rischio?</vt:lpstr>
      <vt:lpstr>Tipo di Tracce Digitali</vt:lpstr>
      <vt:lpstr>Tracce Involontarie</vt:lpstr>
      <vt:lpstr>Tracce Involontarie</vt:lpstr>
      <vt:lpstr>Tracce Involontarie</vt:lpstr>
      <vt:lpstr>Consapevolezza e Gestione delle Tracce </vt:lpstr>
      <vt:lpstr>Pericoli delle Tracce Digitali</vt:lpstr>
      <vt:lpstr>Dominare i Rischi</vt:lpstr>
      <vt:lpstr>Strategie di Protezione</vt:lpstr>
      <vt:lpstr>Presentazione standard di PowerPoint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Tracce e Pericoli Digitali</dc:title>
  <dc:creator>dp</dc:creator>
  <cp:lastModifiedBy>dp</cp:lastModifiedBy>
  <cp:revision>64</cp:revision>
  <dcterms:created xsi:type="dcterms:W3CDTF">2025-01-24T19:28:14Z</dcterms:created>
  <dcterms:modified xsi:type="dcterms:W3CDTF">2025-01-29T09:57:37Z</dcterms:modified>
</cp:coreProperties>
</file>